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5"/>
  </p:notesMasterIdLst>
  <p:sldIdLst>
    <p:sldId id="260" r:id="rId3"/>
    <p:sldId id="346" r:id="rId4"/>
    <p:sldId id="344" r:id="rId5"/>
    <p:sldId id="345" r:id="rId6"/>
    <p:sldId id="347" r:id="rId7"/>
    <p:sldId id="348" r:id="rId8"/>
    <p:sldId id="349" r:id="rId9"/>
    <p:sldId id="350" r:id="rId10"/>
    <p:sldId id="351" r:id="rId11"/>
    <p:sldId id="352" r:id="rId12"/>
    <p:sldId id="298" r:id="rId13"/>
    <p:sldId id="353" r:id="rId14"/>
    <p:sldId id="354" r:id="rId15"/>
    <p:sldId id="355" r:id="rId16"/>
    <p:sldId id="357" r:id="rId17"/>
    <p:sldId id="356" r:id="rId18"/>
    <p:sldId id="358" r:id="rId19"/>
    <p:sldId id="359" r:id="rId20"/>
    <p:sldId id="360" r:id="rId21"/>
    <p:sldId id="300" r:id="rId22"/>
    <p:sldId id="301" r:id="rId23"/>
    <p:sldId id="361" r:id="rId24"/>
    <p:sldId id="302" r:id="rId25"/>
    <p:sldId id="304" r:id="rId26"/>
    <p:sldId id="305" r:id="rId27"/>
    <p:sldId id="306" r:id="rId28"/>
    <p:sldId id="362" r:id="rId29"/>
    <p:sldId id="308" r:id="rId30"/>
    <p:sldId id="340" r:id="rId31"/>
    <p:sldId id="363" r:id="rId32"/>
    <p:sldId id="364" r:id="rId33"/>
    <p:sldId id="321" r:id="rId34"/>
    <p:sldId id="365" r:id="rId35"/>
    <p:sldId id="366" r:id="rId36"/>
    <p:sldId id="367" r:id="rId37"/>
    <p:sldId id="370" r:id="rId38"/>
    <p:sldId id="371" r:id="rId39"/>
    <p:sldId id="372" r:id="rId40"/>
    <p:sldId id="369" r:id="rId41"/>
    <p:sldId id="319" r:id="rId42"/>
    <p:sldId id="373" r:id="rId43"/>
    <p:sldId id="368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3265" autoAdjust="0"/>
  </p:normalViewPr>
  <p:slideViewPr>
    <p:cSldViewPr snapToGrid="0">
      <p:cViewPr varScale="1">
        <p:scale>
          <a:sx n="61" d="100"/>
          <a:sy n="61" d="100"/>
        </p:scale>
        <p:origin x="884" y="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B77EA-377C-44DE-B1FA-2EF3538F73BB}" type="datetimeFigureOut">
              <a:rPr lang="ru-RU" smtClean="0"/>
              <a:t>12.09.2022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3723E-480F-42A4-BE8F-12DEDF967B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061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F3723E-480F-42A4-BE8F-12DEDF967B1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124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F3723E-480F-42A4-BE8F-12DEDF967B1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829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4AB5-C5C5-4B23-82E4-87296F617A37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1E5E-3894-4F62-B284-603E0DF25D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82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4AB5-C5C5-4B23-82E4-87296F617A37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1E5E-3894-4F62-B284-603E0DF25D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525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4AB5-C5C5-4B23-82E4-87296F617A37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1E5E-3894-4F62-B284-603E0DF25D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22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B098-BB61-4107-85DD-6389D1B2C7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1F26-B9E2-41DA-B660-1A37B4838E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97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B098-BB61-4107-85DD-6389D1B2C7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1F26-B9E2-41DA-B660-1A37B4838E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22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B098-BB61-4107-85DD-6389D1B2C7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1F26-B9E2-41DA-B660-1A37B4838E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144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B098-BB61-4107-85DD-6389D1B2C7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1F26-B9E2-41DA-B660-1A37B4838E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608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B098-BB61-4107-85DD-6389D1B2C7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1F26-B9E2-41DA-B660-1A37B4838E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61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B098-BB61-4107-85DD-6389D1B2C7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1F26-B9E2-41DA-B660-1A37B4838E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5525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B098-BB61-4107-85DD-6389D1B2C7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1F26-B9E2-41DA-B660-1A37B4838E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28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B098-BB61-4107-85DD-6389D1B2C7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1F26-B9E2-41DA-B660-1A37B4838E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198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4AB5-C5C5-4B23-82E4-87296F617A37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1E5E-3894-4F62-B284-603E0DF25D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7884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B098-BB61-4107-85DD-6389D1B2C7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1F26-B9E2-41DA-B660-1A37B4838E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637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B098-BB61-4107-85DD-6389D1B2C7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1F26-B9E2-41DA-B660-1A37B4838E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837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6B098-BB61-4107-85DD-6389D1B2C7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11F26-B9E2-41DA-B660-1A37B4838E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694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4AB5-C5C5-4B23-82E4-87296F617A37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1E5E-3894-4F62-B284-603E0DF25D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325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4AB5-C5C5-4B23-82E4-87296F617A37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1E5E-3894-4F62-B284-603E0DF25D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453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4AB5-C5C5-4B23-82E4-87296F617A37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1E5E-3894-4F62-B284-603E0DF25D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851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4AB5-C5C5-4B23-82E4-87296F617A37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1E5E-3894-4F62-B284-603E0DF25D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974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4AB5-C5C5-4B23-82E4-87296F617A37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1E5E-3894-4F62-B284-603E0DF25D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429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4AB5-C5C5-4B23-82E4-87296F617A37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1E5E-3894-4F62-B284-603E0DF25D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712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4AB5-C5C5-4B23-82E4-87296F617A37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A1E5E-3894-4F62-B284-603E0DF25D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203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bg1"/>
            </a:gs>
            <a:gs pos="95000">
              <a:schemeClr val="accent1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14AB5-C5C5-4B23-82E4-87296F617A37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A1E5E-3894-4F62-B284-603E0DF25D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19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bg1"/>
            </a:gs>
            <a:gs pos="95000">
              <a:schemeClr val="accent1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6B098-BB61-4107-85DD-6389D1B2C79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11F26-B9E2-41DA-B660-1A37B4838E2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7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7.jpeg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473659" y="2037581"/>
            <a:ext cx="8718341" cy="24398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89166" y="2193478"/>
            <a:ext cx="6461907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«РЕЗУЛЬТАТЫ, ПЕРСПЕКТИВЫ И  КЛЮЧЕВЫЕ НАПРАВЛЕНИЯ РАЗВИТИЯ СИСТЕМЫ ОБРАЗОВАНИЯ НОВОЛАКСКОГО РАЙОНА»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74723" y="5645728"/>
            <a:ext cx="95688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Начальник Управления образования</a:t>
            </a:r>
          </a:p>
          <a:p>
            <a:pPr algn="r"/>
            <a:r>
              <a:rPr lang="ru-RU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Новолакского района</a:t>
            </a:r>
          </a:p>
          <a:p>
            <a:pPr algn="r"/>
            <a:r>
              <a:rPr lang="ru-RU" b="1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Кудаева Светлана </a:t>
            </a:r>
            <a:r>
              <a:rPr lang="ru-RU" b="1" dirty="0" err="1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ook Antiqua" panose="02040602050305030304" pitchFamily="18" charset="0"/>
              </a:rPr>
              <a:t>Рамазановна</a:t>
            </a:r>
            <a:endParaRPr lang="ru-RU" b="1" dirty="0">
              <a:ln w="0"/>
              <a:solidFill>
                <a:srgbClr val="5B9BD5">
                  <a:lumMod val="50000"/>
                </a:srgb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94631" y="609413"/>
            <a:ext cx="771076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srgbClr val="4472C4">
                    <a:lumMod val="75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anose="02040602050305030304" pitchFamily="18" charset="0"/>
              </a:rPr>
              <a:t>МКУ «Управление образования» МО «Новолакский район»</a:t>
            </a:r>
          </a:p>
        </p:txBody>
      </p:sp>
      <p:pic>
        <p:nvPicPr>
          <p:cNvPr id="11" name="Рисунок 10" descr="JTisw7r6ggtUhDXQhCHcs_rjT6qviUhNgzHu2vKbmMntiC8t6H4hzgrTbVG88NiV-1juw1v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3060" y="188640"/>
            <a:ext cx="1656184" cy="1525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06425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DB4E63-A8B0-3AF1-ABCF-CAD2A5909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76" y="334708"/>
            <a:ext cx="5451348" cy="27285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D6E7BA-6401-F170-5ED3-F7DED04281D0}"/>
              </a:ext>
            </a:extLst>
          </p:cNvPr>
          <p:cNvSpPr txBox="1"/>
          <p:nvPr/>
        </p:nvSpPr>
        <p:spPr>
          <a:xfrm>
            <a:off x="893379" y="3244334"/>
            <a:ext cx="980510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ru-RU" sz="6000" b="1" i="1" dirty="0">
                <a:solidFill>
                  <a:srgbClr val="0070C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К</a:t>
            </a:r>
            <a:r>
              <a:rPr lang="ru-RU" sz="6000" b="1" i="1" dirty="0">
                <a:solidFill>
                  <a:srgbClr val="0070C0"/>
                </a:solidFill>
                <a:effectLst/>
                <a:latin typeface="Monotype Corsiva" panose="03010101010201010101" pitchFamily="66" charset="0"/>
                <a:ea typeface="Times New Roman" panose="02020603050405020304" pitchFamily="18" charset="0"/>
              </a:rPr>
              <a:t>то не думает о будущем, тот его и не имеет</a:t>
            </a:r>
            <a:r>
              <a:rPr lang="ru-RU" sz="6000" b="1" i="1" dirty="0">
                <a:solidFill>
                  <a:srgbClr val="0070C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!</a:t>
            </a:r>
            <a:endParaRPr lang="ru-RU" sz="6000" b="1" i="1" dirty="0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52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34921" y="314447"/>
            <a:ext cx="50738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man Old Style" panose="02050604050505020204" pitchFamily="18" charset="0"/>
              </a:rPr>
              <a:t>Система образования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139" y="4497561"/>
            <a:ext cx="1280271" cy="102421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955039" y="1225440"/>
            <a:ext cx="37266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23</a:t>
            </a:r>
          </a:p>
          <a:p>
            <a:pPr algn="ctr"/>
            <a:r>
              <a:rPr lang="ru-RU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общеобразовательная организация</a:t>
            </a:r>
            <a:endParaRPr lang="ru-RU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84788" y="2911944"/>
            <a:ext cx="3267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  <a:p>
            <a:pPr algn="ctr"/>
            <a:r>
              <a:rPr lang="ru-RU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дошкольная образовательная </a:t>
            </a:r>
          </a:p>
          <a:p>
            <a:pPr algn="ctr"/>
            <a:r>
              <a:rPr lang="ru-RU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организация</a:t>
            </a:r>
            <a:endParaRPr lang="ru-RU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3021" y="4548004"/>
            <a:ext cx="3348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RU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ru-RU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организации дополнительного </a:t>
            </a:r>
          </a:p>
          <a:p>
            <a:pPr algn="ctr"/>
            <a:r>
              <a:rPr lang="ru-RU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образования</a:t>
            </a:r>
            <a:endParaRPr lang="ru-RU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71316" y="1155000"/>
            <a:ext cx="2743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7200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обучающихся</a:t>
            </a:r>
          </a:p>
          <a:p>
            <a:pPr algn="ctr"/>
            <a:r>
              <a:rPr lang="ru-RU" sz="1400" b="1" i="1" dirty="0">
                <a:solidFill>
                  <a:srgbClr val="0070C0"/>
                </a:solidFill>
              </a:rPr>
              <a:t>(880 –первоклассников)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80"/>
          <a:stretch>
            <a:fillRect/>
          </a:stretch>
        </p:blipFill>
        <p:spPr>
          <a:xfrm>
            <a:off x="732529" y="2700661"/>
            <a:ext cx="2139884" cy="12820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B90945-FA6E-12FC-BF91-8B330B4C49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39" y="4378041"/>
            <a:ext cx="2214663" cy="12820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0AEA5DF-7FD7-8EF9-4D03-8859CC7AB2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48" y="1020040"/>
            <a:ext cx="2086476" cy="12381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066336D-F05F-EAAB-857D-21030A6A8455}"/>
              </a:ext>
            </a:extLst>
          </p:cNvPr>
          <p:cNvSpPr txBox="1"/>
          <p:nvPr/>
        </p:nvSpPr>
        <p:spPr>
          <a:xfrm>
            <a:off x="8396925" y="3086190"/>
            <a:ext cx="2743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9265" marR="473075" algn="ctr">
              <a:spcBef>
                <a:spcPts val="15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1162 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воспитанников</a:t>
            </a:r>
            <a:endParaRPr lang="ru-RU" sz="1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A66D4D3-6818-C0AD-37A4-DC6B3A26928E}"/>
              </a:ext>
            </a:extLst>
          </p:cNvPr>
          <p:cNvSpPr txBox="1"/>
          <p:nvPr/>
        </p:nvSpPr>
        <p:spPr>
          <a:xfrm>
            <a:off x="8604503" y="4771159"/>
            <a:ext cx="26517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</a:rPr>
              <a:t>1430 человек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в возрасте от 5 до 17 лет</a:t>
            </a:r>
          </a:p>
        </p:txBody>
      </p:sp>
    </p:spTree>
    <p:extLst>
      <p:ext uri="{BB962C8B-B14F-4D97-AF65-F5344CB8AC3E}">
        <p14:creationId xmlns:p14="http://schemas.microsoft.com/office/powerpoint/2010/main" val="1282980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5828602F-3568-3838-8890-2DD67D36B4C6}"/>
              </a:ext>
            </a:extLst>
          </p:cNvPr>
          <p:cNvSpPr/>
          <p:nvPr/>
        </p:nvSpPr>
        <p:spPr>
          <a:xfrm>
            <a:off x="1472184" y="201168"/>
            <a:ext cx="8869680" cy="11247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E977C9-59ED-2CE1-5452-4FECA623C1BD}"/>
              </a:ext>
            </a:extLst>
          </p:cNvPr>
          <p:cNvSpPr txBox="1"/>
          <p:nvPr/>
        </p:nvSpPr>
        <p:spPr>
          <a:xfrm>
            <a:off x="1545336" y="348025"/>
            <a:ext cx="87965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РЕАЛИЗАЦИЯ ФЕДЕРАЛЬНЫХ И РЕГИОНАЛЬНЫХ ПРОЕКТОВ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</a:rPr>
              <a:t>НАЦИОНАЛЬНОГО ПРОЕКТА «ОБРАЗОВАНИЕ»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B48E249-C16A-75E9-F2BF-2E84E0C29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289" y="1325879"/>
            <a:ext cx="9558527" cy="1504006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49E3A3C-09AC-AF73-A97F-420F3C757FD0}"/>
              </a:ext>
            </a:extLst>
          </p:cNvPr>
          <p:cNvSpPr txBox="1"/>
          <p:nvPr/>
        </p:nvSpPr>
        <p:spPr>
          <a:xfrm>
            <a:off x="1472184" y="2610683"/>
            <a:ext cx="879652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В рамках реализации проекта «Цифровая образовательная среда» в Новолакском районе все 23 ОО подключены к высокоскоростному Интернету , также установлена  контент фильтрация. </a:t>
            </a:r>
          </a:p>
          <a:p>
            <a:r>
              <a:rPr lang="ru-RU" b="1" dirty="0">
                <a:solidFill>
                  <a:srgbClr val="0070C0"/>
                </a:solidFill>
              </a:rPr>
              <a:t>Пандемия Коронавируса проверила нас	на возможность использования всех возможных	цифровых	 платформ для организации обучения он-лайн в дистанционном режиме.</a:t>
            </a:r>
          </a:p>
          <a:p>
            <a:r>
              <a:rPr lang="ru-RU" b="1" dirty="0">
                <a:solidFill>
                  <a:srgbClr val="0070C0"/>
                </a:solidFill>
              </a:rPr>
              <a:t>Уже	сейчас в штатном	режиме работают электронные сервисы:</a:t>
            </a:r>
          </a:p>
          <a:p>
            <a:r>
              <a:rPr lang="ru-RU" b="1" dirty="0">
                <a:solidFill>
                  <a:srgbClr val="0070C0"/>
                </a:solidFill>
              </a:rPr>
              <a:t>	Электронный детский сад, Электронная школа, Электронное </a:t>
            </a:r>
            <a:r>
              <a:rPr lang="ru-RU" b="1" dirty="0" err="1">
                <a:solidFill>
                  <a:srgbClr val="0070C0"/>
                </a:solidFill>
              </a:rPr>
              <a:t>допобразование</a:t>
            </a:r>
            <a:r>
              <a:rPr lang="ru-RU" b="1" dirty="0">
                <a:solidFill>
                  <a:srgbClr val="0070C0"/>
                </a:solidFill>
              </a:rPr>
              <a:t>, Электронная библиотека, Дистанционное обучение, Электронный журнал, Электронный дневник, Электронный мониторинг по питанию , Единое окно обратной связи на </a:t>
            </a:r>
            <a:r>
              <a:rPr lang="ru-RU" b="1" dirty="0" err="1">
                <a:solidFill>
                  <a:srgbClr val="0070C0"/>
                </a:solidFill>
              </a:rPr>
              <a:t>гос</a:t>
            </a:r>
            <a:r>
              <a:rPr lang="ru-RU" b="1" dirty="0">
                <a:solidFill>
                  <a:srgbClr val="0070C0"/>
                </a:solidFill>
              </a:rPr>
              <a:t> услугах.</a:t>
            </a:r>
          </a:p>
          <a:p>
            <a:r>
              <a:rPr lang="ru-RU" b="1" dirty="0">
                <a:solidFill>
                  <a:srgbClr val="0070C0"/>
                </a:solidFill>
              </a:rPr>
              <a:t>	Мы подключены ко всем электронным сервисам и успешно их используем. В следующем учебном году расширится перечень электронных сервисов: аттестация педагогов, запись в кружки и секции, подача заявлений на </a:t>
            </a:r>
            <a:r>
              <a:rPr lang="ru-RU" b="1" dirty="0" err="1">
                <a:solidFill>
                  <a:srgbClr val="0070C0"/>
                </a:solidFill>
              </a:rPr>
              <a:t>ВсОШ</a:t>
            </a:r>
            <a:r>
              <a:rPr lang="ru-RU" b="1" dirty="0">
                <a:solidFill>
                  <a:srgbClr val="0070C0"/>
                </a:solidFill>
              </a:rPr>
              <a:t>. Наша задача эффективно использовать все электронные ресурсы в образовании. </a:t>
            </a:r>
          </a:p>
        </p:txBody>
      </p:sp>
    </p:spTree>
    <p:extLst>
      <p:ext uri="{BB962C8B-B14F-4D97-AF65-F5344CB8AC3E}">
        <p14:creationId xmlns:p14="http://schemas.microsoft.com/office/powerpoint/2010/main" val="3903245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8665F44-8C4B-9FB4-14AE-3F6ED0BCBF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86" y="450447"/>
            <a:ext cx="11608627" cy="16543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F5514B-382B-61DA-2039-E49CD27698E5}"/>
              </a:ext>
            </a:extLst>
          </p:cNvPr>
          <p:cNvSpPr txBox="1"/>
          <p:nvPr/>
        </p:nvSpPr>
        <p:spPr>
          <a:xfrm>
            <a:off x="882501" y="2434050"/>
            <a:ext cx="1069635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ru-RU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Наш район третий год участвует в нем. </a:t>
            </a:r>
          </a:p>
          <a:p>
            <a:r>
              <a:rPr lang="ru-RU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Открыты консультационные центры  для родителей на базе всех ДОУ.</a:t>
            </a:r>
          </a:p>
          <a:p>
            <a:r>
              <a:rPr lang="ru-RU" sz="20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Родители получают консультационную помощь по различным проблемам, связанным с детьми: от вопросов школьной мотивации до вопросов подготовки дошкольников к переходу к школьному обучению. Задача психолога - разобраться в ситуации и помочь в разрешении возникающих проблем в детско-родительских отношениях.</a:t>
            </a:r>
          </a:p>
        </p:txBody>
      </p:sp>
    </p:spTree>
    <p:extLst>
      <p:ext uri="{BB962C8B-B14F-4D97-AF65-F5344CB8AC3E}">
        <p14:creationId xmlns:p14="http://schemas.microsoft.com/office/powerpoint/2010/main" val="3900452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EAB380D-8C12-A810-AC6A-D4629841DA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2651"/>
            <a:ext cx="11536326" cy="12971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16216C-2A4F-A39F-1526-B8CABD63620C}"/>
              </a:ext>
            </a:extLst>
          </p:cNvPr>
          <p:cNvSpPr txBox="1"/>
          <p:nvPr/>
        </p:nvSpPr>
        <p:spPr>
          <a:xfrm>
            <a:off x="198474" y="1509823"/>
            <a:ext cx="11759609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9265" marR="471805" algn="l">
              <a:spcAft>
                <a:spcPts val="0"/>
              </a:spcAft>
              <a:tabLst>
                <a:tab pos="2136775" algn="l"/>
                <a:tab pos="5256530" algn="l"/>
              </a:tabLst>
            </a:pPr>
            <a:r>
              <a:rPr lang="ru-RU" sz="18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Проект «Современная школа» </a:t>
            </a:r>
            <a:r>
              <a:rPr lang="ru-RU" sz="1800" b="1" spc="-5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предполагает </a:t>
            </a:r>
            <a:r>
              <a:rPr lang="ru-RU" sz="1800" b="1" spc="-385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совершенствование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материально-технической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базы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школ,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путем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создания центров технического и гуманитарного образования под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названием «Точка роста».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Мы участвуем в данном проекте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уже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четвертый 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год.</a:t>
            </a:r>
            <a:endParaRPr lang="ru-RU" sz="2000" b="1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69265" marR="471170" algn="just">
              <a:spcAft>
                <a:spcPts val="0"/>
              </a:spcAft>
            </a:pPr>
            <a:r>
              <a:rPr lang="ru-RU" sz="18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 2019  года  в 7 школах района в МКОУ «</a:t>
            </a:r>
            <a:r>
              <a:rPr lang="ru-RU" sz="1800" b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Тухчарская</a:t>
            </a:r>
            <a:r>
              <a:rPr lang="ru-RU" sz="18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ООШ», </a:t>
            </a:r>
            <a:r>
              <a:rPr lang="ru-RU" sz="1800" b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МКОУ«Новомехельтинская</a:t>
            </a:r>
            <a:r>
              <a:rPr lang="ru-RU" sz="18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СОШ», </a:t>
            </a:r>
            <a:r>
              <a:rPr lang="ru-RU" sz="1800" b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МКОУ«Новочуртахская</a:t>
            </a:r>
            <a:r>
              <a:rPr lang="ru-RU" sz="18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СОШ №2», МКОУ «Новолакская СОШ №1», МКОУ «</a:t>
            </a:r>
            <a:r>
              <a:rPr lang="ru-RU" sz="1800" b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Дучинская</a:t>
            </a:r>
            <a:r>
              <a:rPr lang="ru-RU" sz="18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СОШ №2», МКОУ «</a:t>
            </a:r>
            <a:r>
              <a:rPr lang="ru-RU" sz="1800" b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Новокулинская</a:t>
            </a:r>
            <a:r>
              <a:rPr lang="ru-RU" sz="18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СОШ №2», МКОУ «Чапаевская СОШ №2» и </a:t>
            </a:r>
            <a:endParaRPr lang="ru-RU" sz="2000" b="1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69265" marR="471170" algn="just">
              <a:spcAft>
                <a:spcPts val="0"/>
              </a:spcAft>
            </a:pPr>
            <a:r>
              <a:rPr lang="ru-RU" sz="18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 2020- МКОУ «</a:t>
            </a:r>
            <a:r>
              <a:rPr lang="ru-RU" sz="1800" b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Барчхойотарская</a:t>
            </a:r>
            <a:r>
              <a:rPr lang="ru-RU" sz="18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СОШ» в рамках федерального проекта «Современная школа» Нацпроекта «Образование» организована работа Центров образования цифрового и гуманитарного профилей «Точки роста».</a:t>
            </a:r>
            <a:endParaRPr lang="ru-RU" sz="2000" b="1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69265" marR="471170" algn="just">
              <a:spcAft>
                <a:spcPts val="0"/>
              </a:spcAft>
            </a:pPr>
            <a:r>
              <a:rPr lang="ru-RU" sz="18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2021 такие же Центры «Точки роста» открыты и при МКОУ «</a:t>
            </a:r>
            <a:r>
              <a:rPr lang="ru-RU" sz="1800" b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Гамияхская</a:t>
            </a:r>
            <a:r>
              <a:rPr lang="ru-RU" sz="18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СОШ», МКОУ «Новолакская гимназия», МКОУ «</a:t>
            </a:r>
            <a:r>
              <a:rPr lang="ru-RU" sz="1800" b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Тухчарская</a:t>
            </a:r>
            <a:r>
              <a:rPr lang="ru-RU" sz="18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СОШ»  и МКОУ «</a:t>
            </a:r>
            <a:r>
              <a:rPr lang="ru-RU" sz="1800" b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Банаюртовская</a:t>
            </a:r>
            <a:r>
              <a:rPr lang="ru-RU" sz="18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СОШ».</a:t>
            </a:r>
            <a:endParaRPr lang="ru-RU" sz="2000" b="1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69265" marR="471170" algn="just">
              <a:spcAft>
                <a:spcPts val="0"/>
              </a:spcAft>
            </a:pPr>
            <a:r>
              <a:rPr lang="ru-RU" sz="18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2022 - МКОУ «</a:t>
            </a:r>
            <a:r>
              <a:rPr lang="ru-RU" sz="1800" b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Тухчарская</a:t>
            </a:r>
            <a:r>
              <a:rPr lang="ru-RU" sz="18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СОШ №1»  и МКОУ «</a:t>
            </a:r>
            <a:r>
              <a:rPr lang="ru-RU" sz="1800" b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Новочуртахская</a:t>
            </a:r>
            <a:r>
              <a:rPr lang="ru-RU" sz="18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СОШ»,</a:t>
            </a:r>
            <a:r>
              <a:rPr lang="ru-RU" sz="20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МКОУ «</a:t>
            </a:r>
            <a:r>
              <a:rPr lang="ru-RU" sz="1800" b="1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Новочуртахская</a:t>
            </a:r>
            <a:r>
              <a:rPr lang="ru-RU" sz="18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СОШ №1». </a:t>
            </a:r>
            <a:endParaRPr lang="ru-RU" sz="2000" b="1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69265" marR="471170" algn="just">
              <a:spcAft>
                <a:spcPts val="0"/>
              </a:spcAft>
            </a:pPr>
            <a:r>
              <a:rPr lang="ru-RU" sz="18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	Они отличаются от предыдущих центров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по содержанию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и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набору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оборудования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и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направлены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на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реализацию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основных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общеобразовательных   </a:t>
            </a:r>
            <a:r>
              <a:rPr lang="ru-RU" sz="1800" b="1" spc="29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программ   </a:t>
            </a:r>
            <a:r>
              <a:rPr lang="ru-RU" sz="1800" b="1" spc="29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по   </a:t>
            </a:r>
            <a:r>
              <a:rPr lang="ru-RU" sz="1800" b="1" spc="30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таким   </a:t>
            </a:r>
            <a:r>
              <a:rPr lang="ru-RU" sz="1800" b="1" spc="295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предметам   </a:t>
            </a:r>
            <a:r>
              <a:rPr lang="ru-RU" sz="1800" b="1" spc="295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как «Математика</a:t>
            </a:r>
            <a:r>
              <a:rPr lang="ru-RU" sz="1800" b="1" spc="31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и</a:t>
            </a:r>
            <a:r>
              <a:rPr lang="ru-RU" sz="1800" b="1" spc="285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информатика»,</a:t>
            </a:r>
            <a:r>
              <a:rPr lang="ru-RU" sz="1800" b="1" spc="32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«Естественно-научные</a:t>
            </a:r>
            <a:r>
              <a:rPr lang="ru-RU" sz="1800" b="1" spc="29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предметы»: «Физика»,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«Химия»,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«Технология»,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«Биология»,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на дополнительное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образование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по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программам</a:t>
            </a:r>
            <a:r>
              <a:rPr lang="ru-RU" sz="1800" b="1" spc="405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естественно-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научной и технологической направленностей.</a:t>
            </a:r>
            <a:endParaRPr lang="ru-RU" sz="2000" b="1" dirty="0">
              <a:solidFill>
                <a:srgbClr val="0070C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853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CAE286-76FF-3CBC-4F30-CFA7160B4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32" y="104223"/>
            <a:ext cx="11525694" cy="16288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36D0FC-252B-6B57-8755-AAAF8C2360F0}"/>
              </a:ext>
            </a:extLst>
          </p:cNvPr>
          <p:cNvSpPr txBox="1"/>
          <p:nvPr/>
        </p:nvSpPr>
        <p:spPr>
          <a:xfrm>
            <a:off x="467832" y="1841242"/>
            <a:ext cx="1172416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95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Проект оказания адресной методической помощи школам с низкими образовательными результатами «500+»  запущен Министерством просвещения Российской Федерации под лозунгом «Важен каждый ученик».</a:t>
            </a:r>
          </a:p>
          <a:p>
            <a:r>
              <a:rPr lang="ru-RU" sz="195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Проект «500+» - часть федерального проекта «Современная школа» национального проекта «Образование». Он призван оказать содействие в достижении глобальной цели, обозначенной в Указе Президента, по вхождению России в число 10 стран-лидеров по качеству общего образования.</a:t>
            </a:r>
          </a:p>
          <a:p>
            <a:r>
              <a:rPr lang="ru-RU" sz="195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Название проекта «500+» отражает задачу достижения функциональной грамотности в каждой школе, то есть достижение школой уровня подготовки учеников, соответствующего баллам выше 500 по шкале PISA.</a:t>
            </a:r>
          </a:p>
          <a:p>
            <a:r>
              <a:rPr lang="ru-RU" sz="195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помощь регионам в рамках проекта  сформированы методики адресной поддержки школ. Это позволяет активизировать внутришкольную систему профессионального развития педагогов, внедрить в практику преподавания проектную, исследовательскую, творческую деятельность. </a:t>
            </a:r>
          </a:p>
          <a:p>
            <a:r>
              <a:rPr lang="ru-RU" sz="195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2022 году в федеральный проект «500+» вошли МКОУ «</a:t>
            </a:r>
            <a:r>
              <a:rPr lang="ru-RU" sz="195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Новочуртахская</a:t>
            </a:r>
            <a:r>
              <a:rPr lang="ru-RU" sz="195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СОШ№1», МКОУ «</a:t>
            </a:r>
            <a:r>
              <a:rPr lang="ru-RU" sz="195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Новочуртахская</a:t>
            </a:r>
            <a:r>
              <a:rPr lang="ru-RU" sz="195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СОШ№2», МКОУ «</a:t>
            </a:r>
            <a:r>
              <a:rPr lang="ru-RU" sz="195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Новомехельтинская»СОШ</a:t>
            </a:r>
            <a:r>
              <a:rPr lang="ru-RU" sz="195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», МКОУ «</a:t>
            </a:r>
            <a:r>
              <a:rPr lang="ru-RU" sz="195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Тухчарская</a:t>
            </a:r>
            <a:r>
              <a:rPr lang="ru-RU" sz="195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СОШ» №1, МКОУ «</a:t>
            </a:r>
            <a:r>
              <a:rPr lang="ru-RU" sz="195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Гамияхская</a:t>
            </a:r>
            <a:r>
              <a:rPr lang="ru-RU" sz="195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СОШ».</a:t>
            </a:r>
          </a:p>
        </p:txBody>
      </p:sp>
    </p:spTree>
    <p:extLst>
      <p:ext uri="{BB962C8B-B14F-4D97-AF65-F5344CB8AC3E}">
        <p14:creationId xmlns:p14="http://schemas.microsoft.com/office/powerpoint/2010/main" val="2002552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B92C4BC-BC17-FF8F-4B68-757A502D1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23" y="328943"/>
            <a:ext cx="4693389" cy="1414797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C00E67C-F77C-4CB4-F420-85ABB162856C}"/>
              </a:ext>
            </a:extLst>
          </p:cNvPr>
          <p:cNvSpPr/>
          <p:nvPr/>
        </p:nvSpPr>
        <p:spPr>
          <a:xfrm>
            <a:off x="5858540" y="328943"/>
            <a:ext cx="5699937" cy="14147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FA1A6D-9D85-8861-670C-318573C709F3}"/>
              </a:ext>
            </a:extLst>
          </p:cNvPr>
          <p:cNvSpPr txBox="1"/>
          <p:nvPr/>
        </p:nvSpPr>
        <p:spPr>
          <a:xfrm>
            <a:off x="5911702" y="596551"/>
            <a:ext cx="52870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9265" marR="471170" algn="just">
              <a:spcAft>
                <a:spcPts val="0"/>
              </a:spcAft>
            </a:pPr>
            <a:r>
              <a:rPr lang="ru-RU" sz="1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Проект «Модернизация школьных систем образования».</a:t>
            </a:r>
            <a:endParaRPr lang="ru-RU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EB268A-B621-0650-9331-451CBA7FAF13}"/>
              </a:ext>
            </a:extLst>
          </p:cNvPr>
          <p:cNvSpPr txBox="1"/>
          <p:nvPr/>
        </p:nvSpPr>
        <p:spPr>
          <a:xfrm>
            <a:off x="754912" y="2410852"/>
            <a:ext cx="10595343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В беспрецедентный по масштабу проект капитального ремонта школ «Модернизация школьных систем образования» попали в этом году три школы. В рамках которого сделан ремонт на 35 </a:t>
            </a:r>
            <a:r>
              <a:rPr lang="ru-RU" sz="2000" b="1" dirty="0" err="1">
                <a:solidFill>
                  <a:srgbClr val="0070C0"/>
                </a:solidFill>
              </a:rPr>
              <a:t>мл.р</a:t>
            </a:r>
            <a:r>
              <a:rPr lang="ru-RU" sz="2000" b="1" dirty="0">
                <a:solidFill>
                  <a:srgbClr val="0070C0"/>
                </a:solidFill>
              </a:rPr>
              <a:t>. в Шушинской , </a:t>
            </a:r>
            <a:r>
              <a:rPr lang="ru-RU" sz="2000" b="1" dirty="0" err="1">
                <a:solidFill>
                  <a:srgbClr val="0070C0"/>
                </a:solidFill>
              </a:rPr>
              <a:t>Банаюртовкой</a:t>
            </a:r>
            <a:r>
              <a:rPr lang="ru-RU" sz="2000" b="1" dirty="0">
                <a:solidFill>
                  <a:srgbClr val="0070C0"/>
                </a:solidFill>
              </a:rPr>
              <a:t> и Чапаевской СОШ №2 .Также в эти школы поступит оборудование на 23 </a:t>
            </a:r>
            <a:r>
              <a:rPr lang="ru-RU" sz="2000" b="1" dirty="0" err="1">
                <a:solidFill>
                  <a:srgbClr val="0070C0"/>
                </a:solidFill>
              </a:rPr>
              <a:t>мл.р</a:t>
            </a:r>
            <a:r>
              <a:rPr lang="ru-RU" sz="2000" b="1" dirty="0">
                <a:solidFill>
                  <a:srgbClr val="0070C0"/>
                </a:solidFill>
              </a:rPr>
              <a:t>.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Проект действует до конца 2026 года. На эти цели из федерального бюджета выделено 418 млрд рублей.</a:t>
            </a:r>
          </a:p>
          <a:p>
            <a:endParaRPr lang="ru-RU" sz="2000" b="1" dirty="0">
              <a:solidFill>
                <a:srgbClr val="0070C0"/>
              </a:solidFill>
            </a:endParaRPr>
          </a:p>
          <a:p>
            <a:r>
              <a:rPr lang="ru-RU" sz="2000" b="1" dirty="0">
                <a:solidFill>
                  <a:srgbClr val="0070C0"/>
                </a:solidFill>
              </a:rPr>
              <a:t>Важно, что эта обширная программа включает не только капремонт и обновление школьной инфраструктуры, но и подготовку и повышение квалификации учителей по всей стране. В рамках этой программы весь административный персонал и команды, созданные в школах, для реализации проекта, прошли обучение.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376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776EBC-BEBF-5736-6B6B-714DF8C541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6" b="57138"/>
          <a:stretch/>
        </p:blipFill>
        <p:spPr>
          <a:xfrm>
            <a:off x="552893" y="265814"/>
            <a:ext cx="11344940" cy="17969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C475495-63E3-F23C-F8E1-8634C665FE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80" y="2188439"/>
            <a:ext cx="2160079" cy="1796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79DE823-2F4A-F910-73D0-AA64C0CB5585}"/>
              </a:ext>
            </a:extLst>
          </p:cNvPr>
          <p:cNvSpPr/>
          <p:nvPr/>
        </p:nvSpPr>
        <p:spPr>
          <a:xfrm>
            <a:off x="2936070" y="4678493"/>
            <a:ext cx="871119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В этом   учебном году  5343 учащихся и 118 педагогов наших школ благодаря участию    в    проекте    стали    участниками    Он-лайн    уроков «</a:t>
            </a:r>
            <a:r>
              <a:rPr lang="ru-RU" b="1" dirty="0" err="1">
                <a:solidFill>
                  <a:srgbClr val="0070C0"/>
                </a:solidFill>
              </a:rPr>
              <a:t>Проектория</a:t>
            </a:r>
            <a:r>
              <a:rPr lang="ru-RU" b="1" dirty="0">
                <a:solidFill>
                  <a:srgbClr val="0070C0"/>
                </a:solidFill>
              </a:rPr>
              <a:t>», которые помогают талантливым школьникам сориентироваться в возможностях карьерного развития, понять специфику высокотехнологичных отраслей промышленности через решение проектных задач и сделать правильный, осознанный выбор своей профессиональной траектории.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44E324F-EA61-AD59-ADDE-FDBBFDC46B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41" b="24913"/>
          <a:stretch/>
        </p:blipFill>
        <p:spPr>
          <a:xfrm>
            <a:off x="544737" y="4795285"/>
            <a:ext cx="2160079" cy="1564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F5F8A3C-53C8-CF25-7A05-201837B6ED14}"/>
              </a:ext>
            </a:extLst>
          </p:cNvPr>
          <p:cNvSpPr txBox="1"/>
          <p:nvPr/>
        </p:nvSpPr>
        <p:spPr>
          <a:xfrm>
            <a:off x="3048885" y="2274838"/>
            <a:ext cx="848556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780 ученика 6-11 классов стали участниками проекта по ранней профориентации «Билет в будущее». Они прошли профессиональную диагностику и проф. пробы для определения своей будущей профессии на базе колледжей Владимирской области.</a:t>
            </a:r>
          </a:p>
          <a:p>
            <a:r>
              <a:rPr lang="ru-RU" b="1" dirty="0">
                <a:solidFill>
                  <a:srgbClr val="0070C0"/>
                </a:solidFill>
              </a:rPr>
              <a:t>Подобная профориентационная работа помогает понять основы профессии и, в конечном итоге, сделать правильный выбор будущей специальности.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147143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6.jpg">
            <a:extLst>
              <a:ext uri="{FF2B5EF4-FFF2-40B4-BE49-F238E27FC236}">
                <a16:creationId xmlns:a16="http://schemas.microsoft.com/office/drawing/2014/main" id="{EC1DE85A-6ADE-1946-06FC-863FD126E2C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15350" t="11151" r="4326" b="9051"/>
          <a:stretch>
            <a:fillRect/>
          </a:stretch>
        </p:blipFill>
        <p:spPr>
          <a:xfrm>
            <a:off x="1009803" y="438371"/>
            <a:ext cx="3296382" cy="19433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03E66B7-3DA3-28BC-ED7C-97FD4575C40F}"/>
              </a:ext>
            </a:extLst>
          </p:cNvPr>
          <p:cNvSpPr txBox="1"/>
          <p:nvPr/>
        </p:nvSpPr>
        <p:spPr>
          <a:xfrm>
            <a:off x="497958" y="2381692"/>
            <a:ext cx="1169404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9265" marR="471170" algn="just"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Проект «Дополнительные места на дополнительное образование». 18 ОУ были заявлены в 2021 году на создание новых мест по дополнительному образованию, в  рамках реализации которого поступило оборудование на 18 </a:t>
            </a:r>
            <a:r>
              <a:rPr lang="ru-RU" sz="2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мл.рублей</a:t>
            </a: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9265" marR="467995" algn="l"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Школы</a:t>
            </a:r>
            <a:r>
              <a:rPr lang="ru-RU" sz="20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сады и учреждения дополнительного образования </a:t>
            </a: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получили</a:t>
            </a:r>
            <a:r>
              <a:rPr lang="ru-RU" sz="20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современные</a:t>
            </a:r>
            <a:r>
              <a:rPr lang="ru-RU" sz="20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научно-практические</a:t>
            </a:r>
            <a:r>
              <a:rPr lang="ru-RU" sz="20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цифровые</a:t>
            </a:r>
            <a:r>
              <a:rPr lang="ru-RU" sz="20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лаборатории</a:t>
            </a:r>
            <a:r>
              <a:rPr lang="ru-RU" sz="20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20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физике,</a:t>
            </a:r>
            <a:r>
              <a:rPr lang="ru-RU" sz="20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химии,</a:t>
            </a:r>
            <a:r>
              <a:rPr lang="ru-RU" sz="20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биологии,</a:t>
            </a:r>
            <a:r>
              <a:rPr lang="ru-RU" sz="20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нейротехнологии</a:t>
            </a: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0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экологии, многофункциональное оборудование,</a:t>
            </a:r>
            <a:r>
              <a:rPr lang="ru-RU" sz="20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образовательные</a:t>
            </a:r>
            <a:r>
              <a:rPr lang="ru-RU" sz="20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конструкторы</a:t>
            </a:r>
            <a:r>
              <a:rPr lang="ru-RU" sz="20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20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практики,</a:t>
            </a:r>
            <a:r>
              <a:rPr lang="ru-RU" sz="20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образовательные</a:t>
            </a:r>
            <a:r>
              <a:rPr lang="ru-RU" sz="20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наборы</a:t>
            </a:r>
            <a:r>
              <a:rPr lang="ru-RU" sz="20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направлениям: «</a:t>
            </a:r>
            <a:r>
              <a:rPr lang="ru-RU" sz="2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Физкультурно</a:t>
            </a: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спортивная» (Программа - Футбол), «Техническая» (Программа- Юные робототехники), «Естественно-научное» (Программа - Планета будущего (Агроэкология), «Художественная» (Программа- Обучение игре на фортепиано), «Социально – гуманитарная» (Программа - Юный защитник Отечества (Гражданско-патриотическое воспитание), «</a:t>
            </a:r>
            <a:r>
              <a:rPr lang="ru-RU" sz="20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Туристско</a:t>
            </a: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краеведческая» (Программа-	Юный турист (Краеведение). </a:t>
            </a:r>
            <a:endParaRPr lang="ru-RU" sz="2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9265" marR="467995" algn="just"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следующий учебный год заявлено еще 17 образовательных организаций.</a:t>
            </a:r>
            <a:endParaRPr lang="ru-RU" sz="2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533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2D0AD3D4-1871-1430-4530-AC0D4D8E2EB4}"/>
              </a:ext>
            </a:extLst>
          </p:cNvPr>
          <p:cNvSpPr/>
          <p:nvPr/>
        </p:nvSpPr>
        <p:spPr>
          <a:xfrm>
            <a:off x="1711842" y="244549"/>
            <a:ext cx="8463516" cy="10951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CE5170-4A16-3741-A3EF-59979A45E21D}"/>
              </a:ext>
            </a:extLst>
          </p:cNvPr>
          <p:cNvSpPr txBox="1"/>
          <p:nvPr/>
        </p:nvSpPr>
        <p:spPr>
          <a:xfrm>
            <a:off x="2825603" y="499737"/>
            <a:ext cx="60977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КАЧЕСТВО РЕЗУЛЬТАТОВ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B8E531-5865-89ED-845C-499C05815961}"/>
              </a:ext>
            </a:extLst>
          </p:cNvPr>
          <p:cNvSpPr txBox="1"/>
          <p:nvPr/>
        </p:nvSpPr>
        <p:spPr>
          <a:xfrm>
            <a:off x="1711841" y="1802060"/>
            <a:ext cx="830048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950" b="1" dirty="0">
                <a:solidFill>
                  <a:srgbClr val="0070C0"/>
                </a:solidFill>
              </a:rPr>
              <a:t>Дети должны получать качественное образование, в условиях, отвечающих современным требованиям, независимо от места их проживания – ключевой слоган национального проекта «Образование».</a:t>
            </a:r>
          </a:p>
          <a:p>
            <a:endParaRPr lang="ru-RU" sz="1950" b="1" dirty="0">
              <a:solidFill>
                <a:srgbClr val="0070C0"/>
              </a:solidFill>
            </a:endParaRPr>
          </a:p>
          <a:p>
            <a:r>
              <a:rPr lang="ru-RU" sz="1950" b="1" dirty="0">
                <a:solidFill>
                  <a:srgbClr val="0070C0"/>
                </a:solidFill>
              </a:rPr>
              <a:t>Одним из важных показателей эффективности функционирования системы образования является качество результатов.</a:t>
            </a:r>
          </a:p>
          <a:p>
            <a:endParaRPr lang="ru-RU" sz="1950" b="1" dirty="0">
              <a:solidFill>
                <a:srgbClr val="0070C0"/>
              </a:solidFill>
            </a:endParaRPr>
          </a:p>
          <a:p>
            <a:r>
              <a:rPr lang="ru-RU" sz="1950" b="1" dirty="0">
                <a:solidFill>
                  <a:srgbClr val="0070C0"/>
                </a:solidFill>
              </a:rPr>
              <a:t>В дошкольном образовании качество результатов – это доступность образования, в том числе доступность для детей с ОВЗ и инвалидов, внедрение программ дошкольного образования, отвечающего запросам всех категорий детей, в том числе и детям с особенностями здоровья.</a:t>
            </a:r>
          </a:p>
          <a:p>
            <a:endParaRPr lang="ru-RU" sz="1950" b="1" dirty="0">
              <a:solidFill>
                <a:srgbClr val="0070C0"/>
              </a:solidFill>
            </a:endParaRPr>
          </a:p>
          <a:p>
            <a:r>
              <a:rPr lang="ru-RU" sz="1950" b="1" dirty="0">
                <a:solidFill>
                  <a:srgbClr val="0070C0"/>
                </a:solidFill>
              </a:rPr>
              <a:t>В общем образовании качество – это не только качество процесса обучения, созданные условия, но и результаты государственной итоговой аттестации обучающихся, уровень социализации выпускников, их удовлетворенность процессом обучения.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91B114-B8EF-07E3-F8A3-BBA3EA784F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593" y="1552344"/>
            <a:ext cx="1721589" cy="124401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060DC43-B363-24E2-F925-02D29C95C3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592" y="4848440"/>
            <a:ext cx="1721590" cy="147793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22F9023-786C-3EE1-FF2D-C89BF4C534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592" y="2971797"/>
            <a:ext cx="1721590" cy="170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58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CDD516-3B30-2198-3BFB-3603614ABB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488" y="1847350"/>
            <a:ext cx="2743200" cy="20574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F350C8-0DEB-EA16-28C3-7CB49DCE41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54" y="154983"/>
            <a:ext cx="4621078" cy="28671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53CA6B-C106-2605-7300-55EE25888B98}"/>
              </a:ext>
            </a:extLst>
          </p:cNvPr>
          <p:cNvSpPr txBox="1"/>
          <p:nvPr/>
        </p:nvSpPr>
        <p:spPr>
          <a:xfrm>
            <a:off x="5191932" y="370022"/>
            <a:ext cx="68037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9265" algn="just">
              <a:spcBef>
                <a:spcPts val="4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Позади два учебных года, осложнённых санитарно- эпидемиологическими условиями, когда нам пришлось оперативно реагировать на пандемические вызовы.  Я благодарю вас, коллеги, за стойкость и выдержку, за Ваш нелегкий труд в непростое для системы образования время. </a:t>
            </a:r>
            <a:endParaRPr lang="ru-RU" sz="20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B93035-4B25-7B06-7A96-BFA0F084F600}"/>
              </a:ext>
            </a:extLst>
          </p:cNvPr>
          <p:cNvSpPr txBox="1"/>
          <p:nvPr/>
        </p:nvSpPr>
        <p:spPr>
          <a:xfrm>
            <a:off x="337088" y="3031855"/>
            <a:ext cx="8729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9265" algn="just">
              <a:spcBef>
                <a:spcPts val="4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 расслабляться нам нельзя. В 2022 - 2023 учебном году образовательные организации должны обеспечить реализацию образовательных программ в штатном режиме с соблюдением </a:t>
            </a:r>
            <a:r>
              <a:rPr lang="ru-RU" sz="1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санитарно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эпидемиологических требований в условиях профилактики распространения новой коронавирусной инфекции. </a:t>
            </a:r>
            <a:endParaRPr lang="ru-RU" sz="20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FD8AC7-6A01-3D25-596D-A6C4F14DFC37}"/>
              </a:ext>
            </a:extLst>
          </p:cNvPr>
          <p:cNvSpPr txBox="1"/>
          <p:nvPr/>
        </p:nvSpPr>
        <p:spPr>
          <a:xfrm>
            <a:off x="5730499" y="4643414"/>
            <a:ext cx="609858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9265" algn="just">
              <a:spcBef>
                <a:spcPts val="4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Уверена, полученный опыт и наработанная практика помогут нам успешнее реализовывать национальный проект «Образование», который остается одним из приоритетных направлений в развитии системы образования в наступающем учебном году.</a:t>
            </a:r>
            <a:endParaRPr lang="ru-RU" sz="20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F461608-C0BA-A347-1F69-446A8317F8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23" y="4643414"/>
            <a:ext cx="4342109" cy="169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53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664" y="0"/>
            <a:ext cx="3601156" cy="6858000"/>
          </a:xfrm>
          <a:prstGeom prst="rect">
            <a:avLst/>
          </a:prstGeom>
          <a:effectLst>
            <a:softEdge rad="2921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720131" y="4479835"/>
            <a:ext cx="3342582" cy="1322654"/>
          </a:xfrm>
          <a:prstGeom prst="rect">
            <a:avLst/>
          </a:prstGeom>
          <a:solidFill>
            <a:schemeClr val="bg1"/>
          </a:solidFill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713951" y="4540997"/>
            <a:ext cx="334258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0"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Дошкольное</a:t>
            </a:r>
          </a:p>
          <a:p>
            <a:pPr algn="ctr"/>
            <a:r>
              <a:rPr lang="ru-RU" sz="3600" b="1" dirty="0">
                <a:ln w="0"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образование</a:t>
            </a:r>
            <a:endParaRPr lang="ru-RU" sz="3600" b="1" cap="none" spc="0" dirty="0">
              <a:ln w="0"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889" y="4519134"/>
            <a:ext cx="6089714" cy="2338866"/>
          </a:xfrm>
          <a:prstGeom prst="rect">
            <a:avLst/>
          </a:prstGeom>
          <a:effectLst>
            <a:softEdge rad="444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008" y="1988661"/>
            <a:ext cx="6266780" cy="3737693"/>
          </a:xfrm>
          <a:prstGeom prst="rect">
            <a:avLst/>
          </a:prstGeom>
          <a:effectLst>
            <a:softEdge rad="4826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7249212" y="2403835"/>
            <a:ext cx="1800520" cy="1517716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145518" y="2535810"/>
            <a:ext cx="191364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15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школ с дошкольными группами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62477" y="810492"/>
            <a:ext cx="1897596" cy="1239406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293919" y="820132"/>
            <a:ext cx="2041652" cy="1226978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900462" y="843837"/>
            <a:ext cx="2093468" cy="1220634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85302" y="979982"/>
            <a:ext cx="177684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33 %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доступность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01736" y="810705"/>
            <a:ext cx="18432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1162 посещают детские сады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1225" y="782425"/>
            <a:ext cx="18978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457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детей от 0 до 3 лет в актуальной очереди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04723" y="76357"/>
            <a:ext cx="80570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Обеспечение дошкольного образования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2469824"/>
            <a:ext cx="1998482" cy="1486824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</a:p>
          <a:p>
            <a:pPr algn="ctr"/>
            <a:r>
              <a:rPr lang="ru-RU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дошкольная образовательная </a:t>
            </a:r>
          </a:p>
          <a:p>
            <a:pPr algn="ctr"/>
            <a:r>
              <a:rPr lang="ru-RU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организация</a:t>
            </a:r>
          </a:p>
        </p:txBody>
      </p:sp>
    </p:spTree>
    <p:extLst>
      <p:ext uri="{BB962C8B-B14F-4D97-AF65-F5344CB8AC3E}">
        <p14:creationId xmlns:p14="http://schemas.microsoft.com/office/powerpoint/2010/main" val="37589896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844" y="0"/>
            <a:ext cx="3601156" cy="6858000"/>
          </a:xfrm>
          <a:prstGeom prst="rect">
            <a:avLst/>
          </a:prstGeom>
          <a:effectLst>
            <a:softEdge rad="2921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720131" y="4468547"/>
            <a:ext cx="3342582" cy="1322654"/>
          </a:xfrm>
          <a:prstGeom prst="rect">
            <a:avLst/>
          </a:prstGeom>
          <a:solidFill>
            <a:schemeClr val="bg1"/>
          </a:solidFill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720131" y="4524107"/>
            <a:ext cx="334258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0"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Дошкольное</a:t>
            </a:r>
          </a:p>
          <a:p>
            <a:pPr algn="ctr"/>
            <a:r>
              <a:rPr lang="ru-RU" sz="3600" b="1" dirty="0">
                <a:ln w="0"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образование</a:t>
            </a:r>
            <a:endParaRPr lang="ru-RU" sz="3600" b="1" cap="none" spc="0" dirty="0">
              <a:ln w="0"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7E45AB-8B07-3F35-3C0F-238CEF73B035}"/>
              </a:ext>
            </a:extLst>
          </p:cNvPr>
          <p:cNvSpPr txBox="1"/>
          <p:nvPr/>
        </p:nvSpPr>
        <p:spPr>
          <a:xfrm>
            <a:off x="837315" y="393428"/>
            <a:ext cx="788281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Современные условия для реализации программ дошкольного образования создаются, в том числе, для детей инвалидов и детей с ограниченными возможностями здоровья. В текущем учебном году группы полного дня посещали 8 детей–инвалидов, получали дошкольное образование в вариативных формах 3 ребенка-инвалида.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EE6F03-92C8-7AA9-4920-E1F4584F68D0}"/>
              </a:ext>
            </a:extLst>
          </p:cNvPr>
          <p:cNvSpPr txBox="1"/>
          <p:nvPr/>
        </p:nvSpPr>
        <p:spPr>
          <a:xfrm>
            <a:off x="2012911" y="3869998"/>
            <a:ext cx="609777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Для реализации национального проекта «Демография» строится пять ДОУ: 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село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Ахар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на 90 мест, 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село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Тухчар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 на140 мест, 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село Новолакское на140 мест,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село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Новокули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250 мест,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село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</a:rPr>
              <a:t>Новомехельта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 на140 мест.</a:t>
            </a:r>
          </a:p>
        </p:txBody>
      </p:sp>
    </p:spTree>
    <p:extLst>
      <p:ext uri="{BB962C8B-B14F-4D97-AF65-F5344CB8AC3E}">
        <p14:creationId xmlns:p14="http://schemas.microsoft.com/office/powerpoint/2010/main" val="1150157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844" y="0"/>
            <a:ext cx="3601156" cy="6858000"/>
          </a:xfrm>
          <a:prstGeom prst="rect">
            <a:avLst/>
          </a:prstGeom>
          <a:effectLst>
            <a:softEdge rad="2921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720131" y="4468547"/>
            <a:ext cx="3342582" cy="1322654"/>
          </a:xfrm>
          <a:prstGeom prst="rect">
            <a:avLst/>
          </a:prstGeom>
          <a:solidFill>
            <a:schemeClr val="bg1"/>
          </a:solidFill>
          <a:effectLst>
            <a:softEdge rad="101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720131" y="4524107"/>
            <a:ext cx="334258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0"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Дошкольное</a:t>
            </a:r>
          </a:p>
          <a:p>
            <a:pPr algn="ctr"/>
            <a:r>
              <a:rPr lang="ru-RU" sz="3600" b="1" dirty="0">
                <a:ln w="0">
                  <a:solidFill>
                    <a:srgbClr val="002060"/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образование</a:t>
            </a:r>
            <a:endParaRPr lang="ru-RU" sz="3600" b="1" cap="none" spc="0" dirty="0">
              <a:ln w="0">
                <a:solidFill>
                  <a:srgbClr val="002060"/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7E45AB-8B07-3F35-3C0F-238CEF73B035}"/>
              </a:ext>
            </a:extLst>
          </p:cNvPr>
          <p:cNvSpPr txBox="1"/>
          <p:nvPr/>
        </p:nvSpPr>
        <p:spPr>
          <a:xfrm>
            <a:off x="708028" y="255205"/>
            <a:ext cx="7882816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Говоря о дошкольном образовании, мы не можем не учитывать, что вопрос не только в предоставлении места. Сегодня дошкольное образование - часть общего образования. Его первая ступень. В связи с этим эффективная реализация ФГОС дошкольного образования является ключевым и приоритетным направлением деятельности системы образования. А также не менее важным направлением работа с семьями воспитанников учреждений, создание и поддержание положительного имиджа учреждений. В связи с этим учреждениями проведена большая работа по созданию  брендов детских садов-отражающую особенность и индивидуальность образовательной деятельности ОУ. Так, на сегодняшний день брендированы:</a:t>
            </a:r>
          </a:p>
          <a:p>
            <a:r>
              <a:rPr lang="ru-RU" sz="2000" dirty="0">
                <a:solidFill>
                  <a:srgbClr val="0070C0"/>
                </a:solidFill>
              </a:rPr>
              <a:t>1.	Планета детства – «Формирование географических представлений», </a:t>
            </a:r>
          </a:p>
          <a:p>
            <a:r>
              <a:rPr lang="ru-RU" sz="2000" dirty="0">
                <a:solidFill>
                  <a:srgbClr val="0070C0"/>
                </a:solidFill>
              </a:rPr>
              <a:t>1.	Солнышко – «Наука-град», </a:t>
            </a:r>
          </a:p>
          <a:p>
            <a:r>
              <a:rPr lang="ru-RU" sz="2000" dirty="0">
                <a:solidFill>
                  <a:srgbClr val="0070C0"/>
                </a:solidFill>
              </a:rPr>
              <a:t>2.	Ласточка – «Дагестан- мой край родной»</a:t>
            </a:r>
          </a:p>
          <a:p>
            <a:r>
              <a:rPr lang="ru-RU" sz="2000" dirty="0">
                <a:solidFill>
                  <a:srgbClr val="0070C0"/>
                </a:solidFill>
              </a:rPr>
              <a:t>3.	Радуга – «Сад семейных ценностей»,</a:t>
            </a:r>
          </a:p>
          <a:p>
            <a:r>
              <a:rPr lang="ru-RU" sz="2000" dirty="0">
                <a:solidFill>
                  <a:srgbClr val="0070C0"/>
                </a:solidFill>
              </a:rPr>
              <a:t>4.	Радуга 1 – «Палитра народов мира»,</a:t>
            </a:r>
          </a:p>
          <a:p>
            <a:r>
              <a:rPr lang="ru-RU" sz="2000" dirty="0">
                <a:solidFill>
                  <a:srgbClr val="0070C0"/>
                </a:solidFill>
              </a:rPr>
              <a:t>5.	Буратино – «Временные подходы к организации речевого развития детей старшего дошкольного возраста в ДОУ»,</a:t>
            </a:r>
          </a:p>
          <a:p>
            <a:r>
              <a:rPr lang="ru-RU" sz="2000" dirty="0">
                <a:solidFill>
                  <a:srgbClr val="0070C0"/>
                </a:solidFill>
              </a:rPr>
              <a:t>6.	Золотой ключик – «</a:t>
            </a:r>
            <a:r>
              <a:rPr lang="ru-RU" sz="2000" dirty="0" err="1">
                <a:solidFill>
                  <a:srgbClr val="0070C0"/>
                </a:solidFill>
              </a:rPr>
              <a:t>Сказкоград</a:t>
            </a:r>
            <a:r>
              <a:rPr lang="ru-RU" sz="2000" dirty="0">
                <a:solidFill>
                  <a:srgbClr val="0070C0"/>
                </a:solidFill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858572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444" y="-174978"/>
            <a:ext cx="4086579" cy="7032978"/>
          </a:xfrm>
          <a:prstGeom prst="rect">
            <a:avLst/>
          </a:prstGeom>
          <a:effectLst>
            <a:softEdge rad="4191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432799" y="5000979"/>
            <a:ext cx="3589867" cy="138853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559647" y="5095081"/>
            <a:ext cx="33361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Общее</a:t>
            </a:r>
          </a:p>
          <a:p>
            <a:pPr algn="ctr"/>
            <a:r>
              <a:rPr lang="ru-RU" sz="3600" b="1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образование</a:t>
            </a:r>
            <a:endParaRPr lang="ru-RU" sz="3600" b="1" cap="none" spc="0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47265" y="246713"/>
            <a:ext cx="40430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Общее образование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677762"/>
            <a:ext cx="6267296" cy="4180238"/>
          </a:xfrm>
          <a:prstGeom prst="rect">
            <a:avLst/>
          </a:prstGeom>
          <a:effectLst>
            <a:softEdge rad="6096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868073" y="1277570"/>
            <a:ext cx="2359376" cy="92333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222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811628" y="1246793"/>
            <a:ext cx="24722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23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общеобразовательная организация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23566" y="1262182"/>
            <a:ext cx="1590750" cy="923330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  <a:ln w="222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186877" y="1246794"/>
            <a:ext cx="16641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7200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обучающихся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детей</a:t>
            </a:r>
          </a:p>
        </p:txBody>
      </p:sp>
    </p:spTree>
    <p:extLst>
      <p:ext uri="{BB962C8B-B14F-4D97-AF65-F5344CB8AC3E}">
        <p14:creationId xmlns:p14="http://schemas.microsoft.com/office/powerpoint/2010/main" val="2446141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444" y="-174978"/>
            <a:ext cx="4086579" cy="7032978"/>
          </a:xfrm>
          <a:prstGeom prst="rect">
            <a:avLst/>
          </a:prstGeom>
          <a:effectLst>
            <a:softEdge rad="4191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432799" y="5000979"/>
            <a:ext cx="3589867" cy="138853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559647" y="5095080"/>
            <a:ext cx="33361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Общее</a:t>
            </a:r>
          </a:p>
          <a:p>
            <a:pPr algn="ctr"/>
            <a:r>
              <a:rPr lang="ru-RU" sz="3600" b="1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образование</a:t>
            </a:r>
            <a:endParaRPr lang="ru-RU" sz="3600" b="1" cap="none" spc="0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F7BE27-2BC4-1F0E-4385-73E3C73E6F05}"/>
              </a:ext>
            </a:extLst>
          </p:cNvPr>
          <p:cNvSpPr txBox="1"/>
          <p:nvPr/>
        </p:nvSpPr>
        <p:spPr>
          <a:xfrm>
            <a:off x="292682" y="1404900"/>
            <a:ext cx="8390313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В этом году в Государственной итоговой аттестации приняли участие 512 учащихся 9 классов и 192 учащихся 11 классов.</a:t>
            </a:r>
          </a:p>
          <a:p>
            <a:endParaRPr lang="ru-RU" b="1" dirty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Отличное освоение образовательных программ подтвердило 25 выпускников – все они обладатели аттестатов о среднем общем образовании с отличием. Они же получили федеральные медали «За особые успехи в учении». </a:t>
            </a:r>
          </a:p>
          <a:p>
            <a:r>
              <a:rPr lang="ru-RU" b="1" dirty="0">
                <a:solidFill>
                  <a:srgbClr val="0070C0"/>
                </a:solidFill>
              </a:rPr>
              <a:t>Хочется отметить, что число золотых медалистов выросло, в 2021-м было 18, 2020 – 14.  А в выпускном 2022-м есть чем гордиться: из 25  выпускников-медалистов за особые успехи в учёбе 18 высокобалльников по двум и более предметам, также все 25 получили максимальный балл по базовой математике. </a:t>
            </a:r>
          </a:p>
          <a:p>
            <a:r>
              <a:rPr lang="ru-RU" b="1" dirty="0">
                <a:solidFill>
                  <a:srgbClr val="0070C0"/>
                </a:solidFill>
              </a:rPr>
              <a:t>Среди них:</a:t>
            </a:r>
          </a:p>
          <a:p>
            <a:r>
              <a:rPr lang="ru-RU" b="1" dirty="0">
                <a:solidFill>
                  <a:srgbClr val="0070C0"/>
                </a:solidFill>
              </a:rPr>
              <a:t>рекордсменка, которая войдёт в историю образования Новолакского района, как обладательница самых высоких  баллов на ЕГЭ,  100 балльный результат по русскому языку, по химии  – 99 б., по биологии-91 б., по базовой математике - максимальный бал - отметка «5» </a:t>
            </a:r>
            <a:r>
              <a:rPr lang="ru-RU" b="1" dirty="0" err="1">
                <a:solidFill>
                  <a:srgbClr val="0070C0"/>
                </a:solidFill>
              </a:rPr>
              <a:t>Маккаева</a:t>
            </a:r>
            <a:r>
              <a:rPr lang="ru-RU" b="1" dirty="0">
                <a:solidFill>
                  <a:srgbClr val="0070C0"/>
                </a:solidFill>
              </a:rPr>
              <a:t> Алина </a:t>
            </a:r>
            <a:r>
              <a:rPr lang="ru-RU" b="1" dirty="0" err="1">
                <a:solidFill>
                  <a:srgbClr val="0070C0"/>
                </a:solidFill>
              </a:rPr>
              <a:t>Ислановна</a:t>
            </a:r>
            <a:r>
              <a:rPr lang="ru-RU" b="1" dirty="0">
                <a:solidFill>
                  <a:srgbClr val="0070C0"/>
                </a:solidFill>
              </a:rPr>
              <a:t>,  выпускница МКОУ «</a:t>
            </a:r>
            <a:r>
              <a:rPr lang="ru-RU" b="1" dirty="0" err="1">
                <a:solidFill>
                  <a:srgbClr val="0070C0"/>
                </a:solidFill>
              </a:rPr>
              <a:t>Новокулинская</a:t>
            </a:r>
            <a:r>
              <a:rPr lang="ru-RU" b="1" dirty="0">
                <a:solidFill>
                  <a:srgbClr val="0070C0"/>
                </a:solidFill>
              </a:rPr>
              <a:t> СОШ № 2», обладательница медали «За особые успехи в учении».</a:t>
            </a:r>
          </a:p>
          <a:p>
            <a:r>
              <a:rPr lang="ru-RU" b="1" dirty="0">
                <a:solidFill>
                  <a:srgbClr val="0070C0"/>
                </a:solidFill>
              </a:rPr>
              <a:t>Также с гордостью мы можем сказать, что они представляли наш район на конкурсах и олимпиадах регионального уровня.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CAC0DD4-4346-0413-8BAF-BE6022306DED}"/>
              </a:ext>
            </a:extLst>
          </p:cNvPr>
          <p:cNvSpPr/>
          <p:nvPr/>
        </p:nvSpPr>
        <p:spPr>
          <a:xfrm>
            <a:off x="988828" y="669851"/>
            <a:ext cx="7195616" cy="6485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1B7458-98B3-6BE5-4101-17BCC708C2F2}"/>
              </a:ext>
            </a:extLst>
          </p:cNvPr>
          <p:cNvSpPr txBox="1"/>
          <p:nvPr/>
        </p:nvSpPr>
        <p:spPr>
          <a:xfrm>
            <a:off x="1578935" y="756314"/>
            <a:ext cx="61349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Государственная итоговая аттестация </a:t>
            </a:r>
          </a:p>
        </p:txBody>
      </p:sp>
    </p:spTree>
    <p:extLst>
      <p:ext uri="{BB962C8B-B14F-4D97-AF65-F5344CB8AC3E}">
        <p14:creationId xmlns:p14="http://schemas.microsoft.com/office/powerpoint/2010/main" val="3589884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444" y="-174978"/>
            <a:ext cx="4086579" cy="7032978"/>
          </a:xfrm>
          <a:prstGeom prst="rect">
            <a:avLst/>
          </a:prstGeom>
          <a:effectLst>
            <a:softEdge rad="4191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432799" y="5000979"/>
            <a:ext cx="3589867" cy="138853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559647" y="5095081"/>
            <a:ext cx="33361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Общее</a:t>
            </a:r>
          </a:p>
          <a:p>
            <a:pPr algn="ctr"/>
            <a:r>
              <a:rPr lang="ru-RU" sz="3600" b="1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образование</a:t>
            </a:r>
            <a:endParaRPr lang="ru-RU" sz="3600" b="1" cap="none" spc="0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5D5038-2EA3-36AC-B3FB-BACAEB05BA34}"/>
              </a:ext>
            </a:extLst>
          </p:cNvPr>
          <p:cNvSpPr txBox="1"/>
          <p:nvPr/>
        </p:nvSpPr>
        <p:spPr>
          <a:xfrm>
            <a:off x="770861" y="414692"/>
            <a:ext cx="613498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результатам ЕГЭ количество высокобалльников выросло. Их в этом году 32 ( в 2021 – 29, 2020 – 24 .</a:t>
            </a:r>
            <a:endParaRPr lang="ru-RU" sz="1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осенние сроки сдачи ГИА остались 12 выпускников -11 классов (6%)и 20 выпускников 9 классов (3%).</a:t>
            </a:r>
            <a:endParaRPr lang="ru-RU" sz="1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625"/>
              </a:spcAft>
            </a:pP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Средний тестовый балл по району в сравнении с результатами ЕГЭ по республике в целом неплохие.</a:t>
            </a:r>
            <a:endParaRPr lang="ru-RU" sz="1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90470BA-5453-94BA-039A-1E3681CF14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86" y="2583712"/>
            <a:ext cx="7657364" cy="31115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24804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444" y="-174978"/>
            <a:ext cx="4086579" cy="7032978"/>
          </a:xfrm>
          <a:prstGeom prst="rect">
            <a:avLst/>
          </a:prstGeom>
          <a:effectLst>
            <a:softEdge rad="4191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432799" y="5000979"/>
            <a:ext cx="3589867" cy="138853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559647" y="5095081"/>
            <a:ext cx="33361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Общее</a:t>
            </a:r>
          </a:p>
          <a:p>
            <a:pPr algn="ctr"/>
            <a:r>
              <a:rPr lang="ru-RU" sz="3600" b="1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образование</a:t>
            </a:r>
            <a:endParaRPr lang="ru-RU" sz="3600" b="1" cap="none" spc="0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3540EC66-FD24-EC1E-5486-9BA5074ED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BB128F-2D2F-D31F-7BC3-E2586B6E0D0C}"/>
              </a:ext>
            </a:extLst>
          </p:cNvPr>
          <p:cNvSpPr txBox="1"/>
          <p:nvPr/>
        </p:nvSpPr>
        <p:spPr>
          <a:xfrm>
            <a:off x="499731" y="10361"/>
            <a:ext cx="871338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Если сравнивать результаты ЕГЭ с прошлым годом, хотя, как я уже говорила ранее, это будет сложно и неправильно, относительно стабильная картина. Например, экзамен по русскому языку был разделен на сложный - ЕГЭ и более легкий -ГВЭ . Экзамена по базовой математике в форме единого государственного экзамена не было, для тех, кто не поступал в вузы, был определен государственный выпускной экзамен.</a:t>
            </a:r>
          </a:p>
          <a:p>
            <a:r>
              <a:rPr lang="ru-RU" dirty="0">
                <a:solidFill>
                  <a:srgbClr val="0070C0"/>
                </a:solidFill>
              </a:rPr>
              <a:t>Учитывая особенности проведения ЕГЭ в 2021, учитывая среднее значение ЕГЭ и ГВЭ по обязательным предметам:</a:t>
            </a:r>
          </a:p>
          <a:p>
            <a:r>
              <a:rPr lang="ru-RU" dirty="0">
                <a:solidFill>
                  <a:srgbClr val="0070C0"/>
                </a:solidFill>
              </a:rPr>
              <a:t>средний балл по району повысился по предметам :</a:t>
            </a:r>
          </a:p>
          <a:p>
            <a:r>
              <a:rPr lang="ru-RU" dirty="0">
                <a:solidFill>
                  <a:srgbClr val="0070C0"/>
                </a:solidFill>
              </a:rPr>
              <a:t> «Русский язык», «Математика профильная», «История», «Химия», «География». </a:t>
            </a:r>
          </a:p>
          <a:p>
            <a:r>
              <a:rPr lang="ru-RU" dirty="0">
                <a:solidFill>
                  <a:srgbClr val="0070C0"/>
                </a:solidFill>
              </a:rPr>
              <a:t>Стабильная ситуация по предметам : «Математика базовая», «Физика», «Обществознание», «Информатика».</a:t>
            </a:r>
          </a:p>
          <a:p>
            <a:r>
              <a:rPr lang="ru-RU" dirty="0">
                <a:solidFill>
                  <a:srgbClr val="0070C0"/>
                </a:solidFill>
              </a:rPr>
              <a:t>Балл понизился  : «Литература», «Биология», «Английский язык» . Это говорит о снижении уровня административного контроля за преподаванием данных предметов</a:t>
            </a:r>
            <a:r>
              <a:rPr lang="ru-RU" dirty="0"/>
              <a:t>.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547965A-9432-26F9-6077-FEE28FB11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80" y="4014967"/>
            <a:ext cx="6592894" cy="25317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27567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444" y="-174978"/>
            <a:ext cx="4086579" cy="7032978"/>
          </a:xfrm>
          <a:prstGeom prst="rect">
            <a:avLst/>
          </a:prstGeom>
          <a:effectLst>
            <a:softEdge rad="4191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432799" y="5000979"/>
            <a:ext cx="3589867" cy="138853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559647" y="5095081"/>
            <a:ext cx="33361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Общее</a:t>
            </a:r>
          </a:p>
          <a:p>
            <a:pPr algn="ctr"/>
            <a:r>
              <a:rPr lang="ru-RU" sz="3600" b="1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образование</a:t>
            </a:r>
            <a:endParaRPr lang="ru-RU" sz="3600" b="1" cap="none" spc="0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3540EC66-FD24-EC1E-5486-9BA5074ED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2BB128F-2D2F-D31F-7BC3-E2586B6E0D0C}"/>
              </a:ext>
            </a:extLst>
          </p:cNvPr>
          <p:cNvSpPr txBox="1"/>
          <p:nvPr/>
        </p:nvSpPr>
        <p:spPr>
          <a:xfrm>
            <a:off x="296183" y="3429000"/>
            <a:ext cx="871338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9265" marR="470535" algn="just">
              <a:spcAft>
                <a:spcPts val="0"/>
              </a:spcAft>
            </a:pP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9 классах все обучающие в 2021 году</a:t>
            </a:r>
            <a:r>
              <a:rPr lang="ru-RU" sz="180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сдавали два экзамена – русский</a:t>
            </a:r>
            <a:r>
              <a:rPr lang="ru-RU" sz="180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язык и математику. В позапрошлом учебном году все девятиклассники</a:t>
            </a:r>
            <a:r>
              <a:rPr lang="ru-RU" sz="180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получили</a:t>
            </a:r>
            <a:r>
              <a:rPr lang="ru-RU" sz="180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аттестаты</a:t>
            </a:r>
            <a:r>
              <a:rPr lang="ru-RU" sz="180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</a:t>
            </a:r>
            <a:r>
              <a:rPr lang="ru-RU" sz="180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проведения</a:t>
            </a:r>
            <a:r>
              <a:rPr lang="ru-RU" sz="180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ГИА</a:t>
            </a:r>
            <a:r>
              <a:rPr lang="ru-RU" sz="180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180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результатам</a:t>
            </a:r>
            <a:r>
              <a:rPr lang="ru-RU" sz="180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sz="180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четвертей. Поэтому сравнивать показатели я не буду. Расскажу об итогах ОГЭ -2022.</a:t>
            </a:r>
          </a:p>
          <a:p>
            <a:pPr marR="472440" algn="just"/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Традиционно результаты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русскому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языку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лучше, чем по</a:t>
            </a:r>
            <a:r>
              <a:rPr lang="ru-RU" sz="180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математике.</a:t>
            </a:r>
          </a:p>
          <a:p>
            <a:pPr marL="469265" marR="474980" algn="just">
              <a:spcAft>
                <a:spcPts val="0"/>
              </a:spcAft>
            </a:pP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Средний балл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русскому языку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3,8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469265" marR="474980" algn="just">
              <a:spcAft>
                <a:spcPts val="0"/>
              </a:spcAft>
            </a:pP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по математике – 3,6;</a:t>
            </a:r>
          </a:p>
          <a:p>
            <a:pPr marL="469265" marR="474980" algn="just">
              <a:spcAft>
                <a:spcPts val="0"/>
              </a:spcAft>
            </a:pP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по обществознанию – 3,2;</a:t>
            </a:r>
          </a:p>
          <a:p>
            <a:pPr marL="469265" marR="474980" algn="just">
              <a:spcAft>
                <a:spcPts val="0"/>
              </a:spcAft>
            </a:pP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по биологии – 3,4;</a:t>
            </a:r>
          </a:p>
          <a:p>
            <a:pPr marL="469265" marR="474980" algn="just">
              <a:spcAft>
                <a:spcPts val="0"/>
              </a:spcAft>
            </a:pP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по истории – 3,1.</a:t>
            </a:r>
          </a:p>
          <a:p>
            <a:pPr marL="469265" marR="474980" algn="just">
              <a:spcAft>
                <a:spcPts val="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ru-RU" dirty="0"/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A36A8D-3757-0993-28BE-FC33A14B2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707" y="757325"/>
            <a:ext cx="7538484" cy="23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3321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443" y="-174978"/>
            <a:ext cx="4007558" cy="7032978"/>
          </a:xfrm>
          <a:prstGeom prst="rect">
            <a:avLst/>
          </a:prstGeom>
          <a:effectLst>
            <a:softEdge rad="4191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8393288" y="4906876"/>
            <a:ext cx="3589867" cy="138853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559647" y="5000979"/>
            <a:ext cx="33361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Общее</a:t>
            </a:r>
          </a:p>
          <a:p>
            <a:pPr algn="ctr"/>
            <a:r>
              <a:rPr lang="ru-RU" sz="3600" b="1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ookman Old Style" panose="02050604050505020204" pitchFamily="18" charset="0"/>
              </a:rPr>
              <a:t>образование</a:t>
            </a:r>
            <a:endParaRPr lang="ru-RU" sz="3600" b="1" cap="none" spc="0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3531C1-7008-6B4A-14A3-4CF164BF884F}"/>
              </a:ext>
            </a:extLst>
          </p:cNvPr>
          <p:cNvSpPr txBox="1"/>
          <p:nvPr/>
        </p:nvSpPr>
        <p:spPr>
          <a:xfrm>
            <a:off x="345309" y="919255"/>
            <a:ext cx="846617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Уважаемые руководители, по итогам ГИА трех последних лет мы сделали анализ результатов работы учителей по предметным областям, учитывали подготовку высокобалльников. </a:t>
            </a:r>
          </a:p>
          <a:p>
            <a:r>
              <a:rPr lang="ru-RU" dirty="0"/>
              <a:t>И я считаю, что данные педагоги заслуживают благодарности .</a:t>
            </a:r>
          </a:p>
          <a:p>
            <a:r>
              <a:rPr lang="ru-RU" dirty="0"/>
              <a:t>1.	Исаева Анджела </a:t>
            </a:r>
            <a:r>
              <a:rPr lang="ru-RU" dirty="0" err="1"/>
              <a:t>Мугуттиновна</a:t>
            </a:r>
            <a:r>
              <a:rPr lang="ru-RU" dirty="0"/>
              <a:t>, МКОУ "</a:t>
            </a:r>
            <a:r>
              <a:rPr lang="ru-RU" dirty="0" err="1"/>
              <a:t>Гамияхская</a:t>
            </a:r>
            <a:r>
              <a:rPr lang="ru-RU" dirty="0"/>
              <a:t> СОШ"-</a:t>
            </a:r>
          </a:p>
          <a:p>
            <a:r>
              <a:rPr lang="ru-RU" dirty="0"/>
              <a:t>    2020 (русский язык)-89 б</a:t>
            </a:r>
          </a:p>
          <a:p>
            <a:r>
              <a:rPr lang="ru-RU" dirty="0"/>
              <a:t>    2021 (русский язык)-86 б</a:t>
            </a:r>
          </a:p>
          <a:p>
            <a:r>
              <a:rPr lang="ru-RU" dirty="0"/>
              <a:t>    2022 (русский язык)-85 б</a:t>
            </a:r>
          </a:p>
          <a:p>
            <a:r>
              <a:rPr lang="ru-RU" dirty="0"/>
              <a:t>2.	Ахмедова Фаина </a:t>
            </a:r>
            <a:r>
              <a:rPr lang="ru-RU" dirty="0" err="1"/>
              <a:t>Рамазановна</a:t>
            </a:r>
            <a:r>
              <a:rPr lang="ru-RU" dirty="0"/>
              <a:t> , МКОУ "Новолакская гимназия" -                       </a:t>
            </a:r>
          </a:p>
          <a:p>
            <a:r>
              <a:rPr lang="ru-RU" dirty="0"/>
              <a:t>     2021 (русский язык)-86 б</a:t>
            </a:r>
          </a:p>
          <a:p>
            <a:r>
              <a:rPr lang="ru-RU" dirty="0"/>
              <a:t>     2022 (русский язык)-85 б</a:t>
            </a:r>
          </a:p>
          <a:p>
            <a:r>
              <a:rPr lang="ru-RU" dirty="0"/>
              <a:t>3.	</a:t>
            </a:r>
            <a:r>
              <a:rPr lang="ru-RU" dirty="0" err="1"/>
              <a:t>Джанаев</a:t>
            </a:r>
            <a:r>
              <a:rPr lang="ru-RU" dirty="0"/>
              <a:t> </a:t>
            </a:r>
            <a:r>
              <a:rPr lang="ru-RU" dirty="0" err="1"/>
              <a:t>Багавудин</a:t>
            </a:r>
            <a:r>
              <a:rPr lang="ru-RU" dirty="0"/>
              <a:t> Юсупович, МКОУ  "</a:t>
            </a:r>
            <a:r>
              <a:rPr lang="ru-RU" dirty="0" err="1"/>
              <a:t>Гамияхская</a:t>
            </a:r>
            <a:r>
              <a:rPr lang="ru-RU" dirty="0"/>
              <a:t> СОШ№2"- </a:t>
            </a:r>
          </a:p>
          <a:p>
            <a:r>
              <a:rPr lang="ru-RU" dirty="0"/>
              <a:t>     2021 (русский язык)-80 б</a:t>
            </a:r>
          </a:p>
          <a:p>
            <a:r>
              <a:rPr lang="ru-RU" dirty="0"/>
              <a:t>     2022 (русский язык)-87 б</a:t>
            </a:r>
          </a:p>
          <a:p>
            <a:r>
              <a:rPr lang="ru-RU" dirty="0"/>
              <a:t>4.	</a:t>
            </a:r>
            <a:r>
              <a:rPr lang="ru-RU" dirty="0" err="1"/>
              <a:t>Шаипова</a:t>
            </a:r>
            <a:r>
              <a:rPr lang="ru-RU" dirty="0"/>
              <a:t> Джамиля </a:t>
            </a:r>
            <a:r>
              <a:rPr lang="ru-RU" dirty="0" err="1"/>
              <a:t>Абдухалитовна</a:t>
            </a:r>
            <a:r>
              <a:rPr lang="ru-RU" dirty="0"/>
              <a:t>, МКОУ "</a:t>
            </a:r>
            <a:r>
              <a:rPr lang="ru-RU" dirty="0" err="1"/>
              <a:t>Новочуртахская</a:t>
            </a:r>
            <a:r>
              <a:rPr lang="ru-RU" dirty="0"/>
              <a:t> СОШ№1"                   </a:t>
            </a:r>
          </a:p>
          <a:p>
            <a:r>
              <a:rPr lang="ru-RU" dirty="0"/>
              <a:t>               2021(русский язык)-90 б                                      </a:t>
            </a:r>
          </a:p>
          <a:p>
            <a:r>
              <a:rPr lang="ru-RU" dirty="0"/>
              <a:t>          2022(русский язык)-91 б</a:t>
            </a:r>
          </a:p>
          <a:p>
            <a:r>
              <a:rPr lang="ru-RU" dirty="0"/>
              <a:t>5.	 Курбанова Светлана </a:t>
            </a:r>
            <a:r>
              <a:rPr lang="ru-RU" dirty="0" err="1"/>
              <a:t>Шамхаловна</a:t>
            </a:r>
            <a:r>
              <a:rPr lang="ru-RU" dirty="0"/>
              <a:t>, МКОУ "</a:t>
            </a:r>
            <a:r>
              <a:rPr lang="ru-RU" dirty="0" err="1"/>
              <a:t>Новокулинская</a:t>
            </a:r>
            <a:r>
              <a:rPr lang="ru-RU" dirty="0"/>
              <a:t> СОШ №2»   </a:t>
            </a:r>
          </a:p>
          <a:p>
            <a:r>
              <a:rPr lang="ru-RU" dirty="0"/>
              <a:t>           2021(английский язык)-81 б</a:t>
            </a:r>
          </a:p>
          <a:p>
            <a:r>
              <a:rPr lang="ru-RU" dirty="0"/>
              <a:t>           2022(английский язык)-86 б</a:t>
            </a:r>
          </a:p>
        </p:txBody>
      </p:sp>
    </p:spTree>
    <p:extLst>
      <p:ext uri="{BB962C8B-B14F-4D97-AF65-F5344CB8AC3E}">
        <p14:creationId xmlns:p14="http://schemas.microsoft.com/office/powerpoint/2010/main" val="2136238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3413050" y="221858"/>
            <a:ext cx="819982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Совершенствование системы выявления и поддержки одаренных детей и талантливой молодежи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27" name="Рисунок 26" descr="364594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1997" y="0"/>
            <a:ext cx="3073400" cy="218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8FE332-C8F9-34EB-21BB-B944A08E7F93}"/>
              </a:ext>
            </a:extLst>
          </p:cNvPr>
          <p:cNvSpPr txBox="1"/>
          <p:nvPr/>
        </p:nvSpPr>
        <p:spPr>
          <a:xfrm>
            <a:off x="160160" y="2111827"/>
            <a:ext cx="1187168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Всероссийская олимпиада школьников. Во Всероссийской олимпиаде школьников из Новолакского района на школьном этапе обеспечено участие 2 776 обучающихся по 20 предметным дисциплинам;</a:t>
            </a:r>
          </a:p>
          <a:p>
            <a:r>
              <a:rPr lang="ru-RU" b="1" dirty="0">
                <a:solidFill>
                  <a:srgbClr val="0070C0"/>
                </a:solidFill>
              </a:rPr>
              <a:t>на муниципальном этапе – 839(69 победителей и призеров);</a:t>
            </a:r>
          </a:p>
          <a:p>
            <a:r>
              <a:rPr lang="ru-RU" b="1" dirty="0">
                <a:solidFill>
                  <a:srgbClr val="0070C0"/>
                </a:solidFill>
              </a:rPr>
              <a:t>на региональном этапе было заявлено 20 школьников, но участие приняло участие 15  (8 призеров).</a:t>
            </a:r>
          </a:p>
          <a:p>
            <a:r>
              <a:rPr lang="ru-RU" b="1" dirty="0" err="1">
                <a:solidFill>
                  <a:srgbClr val="0070C0"/>
                </a:solidFill>
              </a:rPr>
              <a:t>Гамияхская</a:t>
            </a:r>
            <a:r>
              <a:rPr lang="ru-RU" b="1" dirty="0">
                <a:solidFill>
                  <a:srgbClr val="0070C0"/>
                </a:solidFill>
              </a:rPr>
              <a:t> СОШ по химии, русскому языку, ; Новолакская СОШ №1 по физкультуре , </a:t>
            </a:r>
            <a:r>
              <a:rPr lang="ru-RU" b="1" dirty="0" err="1">
                <a:solidFill>
                  <a:srgbClr val="0070C0"/>
                </a:solidFill>
              </a:rPr>
              <a:t>Новочуртахская</a:t>
            </a:r>
            <a:r>
              <a:rPr lang="ru-RU" b="1" dirty="0">
                <a:solidFill>
                  <a:srgbClr val="0070C0"/>
                </a:solidFill>
              </a:rPr>
              <a:t> СОШ №1 по русской литературе.</a:t>
            </a:r>
          </a:p>
          <a:p>
            <a:r>
              <a:rPr lang="ru-RU" b="1" dirty="0">
                <a:solidFill>
                  <a:srgbClr val="0070C0"/>
                </a:solidFill>
              </a:rPr>
              <a:t>          По итогам регионального этапа XXVI1 Республиканской научной конференции молодых исследователей «Шаг в будущее» (защита исследовательских проектов) призером стала ученица МКОУ «</a:t>
            </a:r>
            <a:r>
              <a:rPr lang="ru-RU" b="1" dirty="0" err="1">
                <a:solidFill>
                  <a:srgbClr val="0070C0"/>
                </a:solidFill>
              </a:rPr>
              <a:t>Новомехельтинская</a:t>
            </a:r>
            <a:r>
              <a:rPr lang="ru-RU" b="1" dirty="0">
                <a:solidFill>
                  <a:srgbClr val="0070C0"/>
                </a:solidFill>
              </a:rPr>
              <a:t> СОШ» и  МКОУ «</a:t>
            </a:r>
            <a:r>
              <a:rPr lang="ru-RU" b="1" dirty="0" err="1">
                <a:solidFill>
                  <a:srgbClr val="0070C0"/>
                </a:solidFill>
              </a:rPr>
              <a:t>Новочуртахская</a:t>
            </a:r>
            <a:r>
              <a:rPr lang="ru-RU" b="1" dirty="0">
                <a:solidFill>
                  <a:srgbClr val="0070C0"/>
                </a:solidFill>
              </a:rPr>
              <a:t> СОШ№1»</a:t>
            </a:r>
          </a:p>
          <a:p>
            <a:r>
              <a:rPr lang="ru-RU" b="1" dirty="0">
                <a:solidFill>
                  <a:srgbClr val="0070C0"/>
                </a:solidFill>
              </a:rPr>
              <a:t>	По итогам республиканского этапа олимпиад по предметам национально-регионального компонента в 2021/2022 учебном году по предмету «родной язык» у Новолакского района 1 призер и 4 победителя.</a:t>
            </a:r>
          </a:p>
          <a:p>
            <a:r>
              <a:rPr lang="ru-RU" b="1" dirty="0">
                <a:solidFill>
                  <a:srgbClr val="0070C0"/>
                </a:solidFill>
              </a:rPr>
              <a:t>По олимпиаде на знание конституции РФ и РД призер ученица МКОУ «</a:t>
            </a:r>
            <a:r>
              <a:rPr lang="ru-RU" b="1" dirty="0" err="1">
                <a:solidFill>
                  <a:srgbClr val="0070C0"/>
                </a:solidFill>
              </a:rPr>
              <a:t>Тухчарская</a:t>
            </a:r>
            <a:r>
              <a:rPr lang="ru-RU" b="1" dirty="0">
                <a:solidFill>
                  <a:srgbClr val="0070C0"/>
                </a:solidFill>
              </a:rPr>
              <a:t> СОШ №1».</a:t>
            </a:r>
          </a:p>
          <a:p>
            <a:r>
              <a:rPr lang="ru-RU" b="1" dirty="0">
                <a:solidFill>
                  <a:srgbClr val="0070C0"/>
                </a:solidFill>
              </a:rPr>
              <a:t>	По  результатам  участия в федеральных и региональных  конкурсах, олимпиадах, конференциях, спортивных состязаниях в этом году прослеживается большая динамика. В более 50 направлениях и номинациях стали победителями и призерами наши педагоги, учащиеся и воспитанники. Спасибо  большое руководителям школ, детских садов и учреждений дополнительного образования!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90A0B43-D285-8EB1-5961-A6AFEDFD070E}"/>
              </a:ext>
            </a:extLst>
          </p:cNvPr>
          <p:cNvSpPr/>
          <p:nvPr/>
        </p:nvSpPr>
        <p:spPr>
          <a:xfrm>
            <a:off x="8462660" y="1928919"/>
            <a:ext cx="3474416" cy="20984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858503D-4267-5279-3F4A-E357BFC1A8D1}"/>
              </a:ext>
            </a:extLst>
          </p:cNvPr>
          <p:cNvSpPr/>
          <p:nvPr/>
        </p:nvSpPr>
        <p:spPr>
          <a:xfrm>
            <a:off x="490108" y="2055489"/>
            <a:ext cx="3326347" cy="19978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11C393-4291-D648-4F9F-5B3B8E6B1812}"/>
              </a:ext>
            </a:extLst>
          </p:cNvPr>
          <p:cNvSpPr txBox="1"/>
          <p:nvPr/>
        </p:nvSpPr>
        <p:spPr>
          <a:xfrm>
            <a:off x="254924" y="295014"/>
            <a:ext cx="11682152" cy="184665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Предстоящий учебный год ознаменован рядом существенных событий, важных для нас, как граждан России, так и для работников системы образования.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	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B4AF69-F719-59E7-E589-7E67785000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17" y="2185382"/>
            <a:ext cx="3060127" cy="169540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03496F-9A0E-1F15-C839-C3EC9CE98AC9}"/>
              </a:ext>
            </a:extLst>
          </p:cNvPr>
          <p:cNvSpPr txBox="1"/>
          <p:nvPr/>
        </p:nvSpPr>
        <p:spPr>
          <a:xfrm>
            <a:off x="4082342" y="2055489"/>
            <a:ext cx="46183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2022 год определен </a:t>
            </a:r>
          </a:p>
          <a:p>
            <a:r>
              <a:rPr lang="ru-RU" sz="2800" b="1" dirty="0"/>
              <a:t>Годом культурного наследия народов России,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3E353CB-E958-C46A-BED2-EFFB296769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440" y="2049340"/>
            <a:ext cx="2898855" cy="185763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E4AD580-4681-0534-A4C6-DCF95B6F12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08" y="4388008"/>
            <a:ext cx="3326347" cy="175884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2BCCE28-65BB-A70F-AC84-449B477CE2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128" y="4302851"/>
            <a:ext cx="3326346" cy="186168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54BA140-DEFC-D1A7-D428-E3C15425EE38}"/>
              </a:ext>
            </a:extLst>
          </p:cNvPr>
          <p:cNvSpPr txBox="1"/>
          <p:nvPr/>
        </p:nvSpPr>
        <p:spPr>
          <a:xfrm>
            <a:off x="3955828" y="4110013"/>
            <a:ext cx="46183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2022 год определен </a:t>
            </a:r>
          </a:p>
          <a:p>
            <a:r>
              <a:rPr lang="ru-RU" sz="2800" b="1" dirty="0"/>
              <a:t>Годом образования в Республике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A0B542-AD02-997F-002D-8E2D8B1B1609}"/>
              </a:ext>
            </a:extLst>
          </p:cNvPr>
          <p:cNvSpPr txBox="1"/>
          <p:nvPr/>
        </p:nvSpPr>
        <p:spPr>
          <a:xfrm>
            <a:off x="539159" y="1316250"/>
            <a:ext cx="1111368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Уважаемые руководители, подвожу вас к следующему ключевому направлению в образовании: профессиональному развитию педагогических работников и управленческих кадров.</a:t>
            </a:r>
          </a:p>
          <a:p>
            <a:r>
              <a:rPr lang="ru-RU" b="1" dirty="0">
                <a:solidFill>
                  <a:srgbClr val="0070C0"/>
                </a:solidFill>
              </a:rPr>
              <a:t>Сколько бы мы не говорили о трансформации системы образования в цифровую среду, без грамотного, функционально и предметно - подготовленного педагога, нам не обойтись. В нашей сфере кадры решают если не все проблемы, то большинство из тех, что существуют в системе образования.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B7539F6-0209-9D1B-6F54-27C0132A3FED}"/>
              </a:ext>
            </a:extLst>
          </p:cNvPr>
          <p:cNvSpPr/>
          <p:nvPr/>
        </p:nvSpPr>
        <p:spPr>
          <a:xfrm>
            <a:off x="223284" y="340243"/>
            <a:ext cx="11855301" cy="7974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D47882-86A9-13CA-F5CB-78E5E781F851}"/>
              </a:ext>
            </a:extLst>
          </p:cNvPr>
          <p:cNvSpPr txBox="1"/>
          <p:nvPr/>
        </p:nvSpPr>
        <p:spPr>
          <a:xfrm>
            <a:off x="1488557" y="415798"/>
            <a:ext cx="81020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ПРОФЕССИОНАЛЬНОЕ РАЗВИТИЕ </a:t>
            </a:r>
          </a:p>
          <a:p>
            <a:r>
              <a:rPr lang="ru-RU" dirty="0">
                <a:solidFill>
                  <a:schemeClr val="bg1"/>
                </a:solidFill>
              </a:rPr>
              <a:t>ПЕДАГОГИЧЕСКИХ РАБОТНИКОВ И УПРАВЛЕНЧЕСКИХ КАДРОВ.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A3D92C-C46D-9C80-47C8-1C4E4458DADB}"/>
              </a:ext>
            </a:extLst>
          </p:cNvPr>
          <p:cNvSpPr txBox="1"/>
          <p:nvPr/>
        </p:nvSpPr>
        <p:spPr>
          <a:xfrm>
            <a:off x="539602" y="2951178"/>
            <a:ext cx="11429999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Всего работающих в системе образования на сегодняшний момент Количество работников в ДОУ (включая прочих педагогических работников) составляет –191 (техперсонал-103). Из них высшее образование имеют – 29 педагогов, среднее профессиональное образование имеют – 22 педагогов. Переподготовку педагоги ДОУ проходят по установленному графику в ДИРО. По итогам аттестации первую категорию имеют 1 педагог. Высшей категории – нет.</a:t>
            </a:r>
          </a:p>
          <a:p>
            <a:endParaRPr lang="ru-RU" b="1" dirty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В общем образовании Всего в общеобразовательных организациях района работают 1097 человека, из них: 680 педагогических работника, из которых 618 учителей; учебно-вспомогательный персонал 41 человек и иной персонал 288 человек. Высшую квалификационную категорию имеют 93 педагогических работников, первую – 143 работников, а высшее образование имеют 609 педагогических работника. </a:t>
            </a:r>
          </a:p>
          <a:p>
            <a:endParaRPr lang="ru-RU" b="1" dirty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УДО: из 64 основных работников дополнительного образования 43 имеют профессиональное педагогическое образование; 13 педагогов имеют квалификационную категорию.</a:t>
            </a:r>
          </a:p>
        </p:txBody>
      </p:sp>
    </p:spTree>
    <p:extLst>
      <p:ext uri="{BB962C8B-B14F-4D97-AF65-F5344CB8AC3E}">
        <p14:creationId xmlns:p14="http://schemas.microsoft.com/office/powerpoint/2010/main" val="4824167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B7539F6-0209-9D1B-6F54-27C0132A3FED}"/>
              </a:ext>
            </a:extLst>
          </p:cNvPr>
          <p:cNvSpPr/>
          <p:nvPr/>
        </p:nvSpPr>
        <p:spPr>
          <a:xfrm>
            <a:off x="223284" y="340243"/>
            <a:ext cx="11855301" cy="7974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D47882-86A9-13CA-F5CB-78E5E781F851}"/>
              </a:ext>
            </a:extLst>
          </p:cNvPr>
          <p:cNvSpPr txBox="1"/>
          <p:nvPr/>
        </p:nvSpPr>
        <p:spPr>
          <a:xfrm>
            <a:off x="1488557" y="415798"/>
            <a:ext cx="81020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ПРОФЕССИОНАЛЬНОЕ РАЗВИТИЕ </a:t>
            </a:r>
          </a:p>
          <a:p>
            <a:r>
              <a:rPr lang="ru-RU" dirty="0">
                <a:solidFill>
                  <a:schemeClr val="bg1"/>
                </a:solidFill>
              </a:rPr>
              <a:t>ПЕДАГОГИЧЕСКИХ РАБОТНИКОВ И УПРАВЛЕНЧЕСКИХ КАДРОВ.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0F5D73-2206-07BD-C34E-269A91766C37}"/>
              </a:ext>
            </a:extLst>
          </p:cNvPr>
          <p:cNvSpPr txBox="1"/>
          <p:nvPr/>
        </p:nvSpPr>
        <p:spPr>
          <a:xfrm>
            <a:off x="205563" y="1137684"/>
            <a:ext cx="11780873" cy="5672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9265" marR="471805" algn="just">
              <a:spcAft>
                <a:spcPts val="0"/>
              </a:spcAft>
            </a:pP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Молодые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интересные,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смелые,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боятся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экспериментировать,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они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наша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смена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они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повышают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престиж</a:t>
            </a:r>
            <a:r>
              <a:rPr lang="ru-RU" sz="1800" b="1" spc="-38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нашей территории.</a:t>
            </a:r>
            <a:endParaRPr lang="ru-RU" sz="20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9265" marR="471805" algn="just">
              <a:spcAft>
                <a:spcPts val="0"/>
              </a:spcAft>
            </a:pP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0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9265" marR="469900" algn="just">
              <a:spcAft>
                <a:spcPts val="0"/>
              </a:spcAft>
            </a:pP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Два года подряд наш район занимает призовое третье место на зональном этапе конкурса </a:t>
            </a:r>
            <a:r>
              <a:rPr lang="ru-RU" sz="1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проыессионального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маестерва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«Учитель года Дагестана». А в прошлом учебном году наш педагог Сулейманова Наида </a:t>
            </a:r>
            <a:r>
              <a:rPr lang="ru-RU" sz="1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Мугутиновна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учитель английского языка МКОУ «</a:t>
            </a:r>
            <a:r>
              <a:rPr lang="ru-RU" sz="1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Новокулинская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СОШ №2» стала победителем в номинации «</a:t>
            </a:r>
            <a:r>
              <a:rPr lang="ru-RU" sz="1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Совершенстование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межкультурной коммуникации», членами жюри названа «находкой для педагогического сообщества Дагестана». Лучшей награды быть не может.</a:t>
            </a:r>
            <a:endParaRPr lang="ru-RU" sz="20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9265" marR="470535" algn="just">
              <a:spcAft>
                <a:spcPts val="0"/>
              </a:spcAft>
            </a:pP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Победителем в номинации «За оригинальную идею» конкурса профессионального мастерства «Воспитатель года -2022» стала педагог МКДОУ «Детский сад «Радуга 1» Бажаева </a:t>
            </a:r>
            <a:r>
              <a:rPr lang="ru-RU" sz="1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Умамат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Исаевна.  Детский сад «Радуга 1» стал призером в конкурса «Лучший детский сад Республики», заняв 2 место.</a:t>
            </a:r>
            <a:endParaRPr lang="ru-RU" sz="20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9265" marR="469900" algn="just">
              <a:spcAft>
                <a:spcPts val="0"/>
              </a:spcAft>
            </a:pP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2021- 2022 учебный 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подарил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нам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много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победителей и призеров 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региональных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этапов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Конкурсов. 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9265" marR="469900" algn="just">
              <a:spcAft>
                <a:spcPts val="0"/>
              </a:spcAft>
            </a:pP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Еще</a:t>
            </a:r>
            <a:r>
              <a:rPr lang="ru-RU" sz="1800" b="1" spc="39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 поздравляем</a:t>
            </a:r>
            <a:r>
              <a:rPr lang="ru-RU" sz="1800" b="1" spc="-1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наших</a:t>
            </a:r>
            <a:r>
              <a:rPr lang="ru-RU" sz="1800" b="1" spc="-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коллег!</a:t>
            </a:r>
            <a:endParaRPr lang="ru-RU" sz="20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74980" algn="just"/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Но,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дефицит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кадров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остается.</a:t>
            </a:r>
            <a:endParaRPr lang="ru-RU" sz="1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74980" algn="just"/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Нам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необходимы</a:t>
            </a:r>
            <a:r>
              <a:rPr lang="ru-RU" sz="1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квалифицированные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учителя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математики, химии,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физики,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географии,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еще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квалифицированные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воспитатели.</a:t>
            </a:r>
            <a:endParaRPr lang="ru-RU" sz="1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9265" marR="469900" algn="just">
              <a:spcAft>
                <a:spcPts val="0"/>
              </a:spcAft>
            </a:pP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этом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году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район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систему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приходит только 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молодой специалист.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 учитель истории</a:t>
            </a:r>
            <a:endParaRPr lang="ru-RU" sz="20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9265" marR="476250" algn="just">
              <a:lnSpc>
                <a:spcPct val="98000"/>
              </a:lnSpc>
              <a:spcBef>
                <a:spcPts val="36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желаю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ей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успехов,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бояться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трудностей,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стать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профессионалом и</a:t>
            </a:r>
            <a:r>
              <a:rPr lang="ru-RU" sz="1800" b="1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гордиться</a:t>
            </a:r>
            <a:r>
              <a:rPr lang="ru-RU" sz="1800" b="1" spc="-1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выбранной</a:t>
            </a:r>
            <a:r>
              <a:rPr lang="ru-RU" sz="1800" b="1" spc="-1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профессией.</a:t>
            </a:r>
            <a:endParaRPr lang="ru-RU" sz="20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8152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994222" y="1586920"/>
            <a:ext cx="2553629" cy="369332"/>
          </a:xfrm>
          <a:prstGeom prst="rect">
            <a:avLst/>
          </a:prstGeom>
          <a:pattFill prst="pct20">
            <a:fgClr>
              <a:schemeClr val="tx2">
                <a:lumMod val="40000"/>
                <a:lumOff val="60000"/>
              </a:schemeClr>
            </a:fgClr>
            <a:bgClr>
              <a:schemeClr val="bg1"/>
            </a:bgClr>
          </a:patt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3" y="111163"/>
            <a:ext cx="2497872" cy="16172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98595" y="388635"/>
            <a:ext cx="8260772" cy="1074356"/>
          </a:xfrm>
          <a:prstGeom prst="rect">
            <a:avLst/>
          </a:prstGeom>
          <a:solidFill>
            <a:schemeClr val="bg1"/>
          </a:solidFill>
          <a:effectLst>
            <a:softEdge rad="152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96390" y="675409"/>
            <a:ext cx="826077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  <a:t>Средняя зарплата педагогических работников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911" y="2107116"/>
            <a:ext cx="1596105" cy="13609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92419" y="2095680"/>
            <a:ext cx="4772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педагог общеобразовательной организации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504" y="3468029"/>
            <a:ext cx="1762511" cy="1622159"/>
          </a:xfrm>
          <a:prstGeom prst="rect">
            <a:avLst/>
          </a:prstGeom>
          <a:effectLst>
            <a:softEdge rad="203200"/>
          </a:effectLst>
        </p:spPr>
      </p:pic>
      <p:sp>
        <p:nvSpPr>
          <p:cNvPr id="9" name="TextBox 8"/>
          <p:cNvSpPr txBox="1"/>
          <p:nvPr/>
        </p:nvSpPr>
        <p:spPr>
          <a:xfrm>
            <a:off x="3092419" y="3494278"/>
            <a:ext cx="46695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педагог организации дополнительного образования детей</a:t>
            </a: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98" y="4995746"/>
            <a:ext cx="2193321" cy="18622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92419" y="5169874"/>
            <a:ext cx="47727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воспитатель дошкольной образовательной организации 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981299" y="1566138"/>
            <a:ext cx="2843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ЦЕЛЕВОЙ ПОКАЗАТЕЛЬ: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028DA5-3854-0B64-9CA5-DC697FDEBD16}"/>
              </a:ext>
            </a:extLst>
          </p:cNvPr>
          <p:cNvSpPr txBox="1"/>
          <p:nvPr/>
        </p:nvSpPr>
        <p:spPr>
          <a:xfrm>
            <a:off x="7991976" y="2107116"/>
            <a:ext cx="368257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26230 - общего образования – руб. (102%) при целевом значении показателя 100% - 25682,2 руб.</a:t>
            </a:r>
          </a:p>
          <a:p>
            <a:endParaRPr lang="ru-RU" b="1" dirty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	</a:t>
            </a:r>
          </a:p>
          <a:p>
            <a:r>
              <a:rPr lang="ru-RU" b="1" dirty="0">
                <a:solidFill>
                  <a:srgbClr val="0070C0"/>
                </a:solidFill>
              </a:rPr>
              <a:t>25000 - дополнительного образования, при целевом значении показателя 100% - 26246,3руб.</a:t>
            </a:r>
          </a:p>
          <a:p>
            <a:endParaRPr lang="ru-RU" b="1" dirty="0">
              <a:solidFill>
                <a:srgbClr val="0070C0"/>
              </a:solidFill>
            </a:endParaRPr>
          </a:p>
          <a:p>
            <a:endParaRPr lang="ru-RU" b="1" dirty="0">
              <a:solidFill>
                <a:srgbClr val="0070C0"/>
              </a:solidFill>
            </a:endParaRPr>
          </a:p>
          <a:p>
            <a:r>
              <a:rPr lang="ru-RU" b="1" dirty="0">
                <a:solidFill>
                  <a:srgbClr val="0070C0"/>
                </a:solidFill>
              </a:rPr>
              <a:t>22006 - дошкольного образования – руб. (99%), при целевом значении показателя 100% - 22713,8руб.</a:t>
            </a:r>
          </a:p>
          <a:p>
            <a:r>
              <a:rPr lang="ru-RU" b="1" dirty="0">
                <a:solidFill>
                  <a:srgbClr val="0070C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3436875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B7539F6-0209-9D1B-6F54-27C0132A3FED}"/>
              </a:ext>
            </a:extLst>
          </p:cNvPr>
          <p:cNvSpPr/>
          <p:nvPr/>
        </p:nvSpPr>
        <p:spPr>
          <a:xfrm>
            <a:off x="223284" y="340243"/>
            <a:ext cx="11855301" cy="7974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D47882-86A9-13CA-F5CB-78E5E781F851}"/>
              </a:ext>
            </a:extLst>
          </p:cNvPr>
          <p:cNvSpPr txBox="1"/>
          <p:nvPr/>
        </p:nvSpPr>
        <p:spPr>
          <a:xfrm>
            <a:off x="1456660" y="411555"/>
            <a:ext cx="81020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Воспитание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0F5D73-2206-07BD-C34E-269A91766C37}"/>
              </a:ext>
            </a:extLst>
          </p:cNvPr>
          <p:cNvSpPr txBox="1"/>
          <p:nvPr/>
        </p:nvSpPr>
        <p:spPr>
          <a:xfrm>
            <a:off x="205563" y="1137684"/>
            <a:ext cx="11780873" cy="49295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9265" marR="470535" algn="just">
              <a:spcBef>
                <a:spcPts val="1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Возвращение</a:t>
            </a:r>
            <a:r>
              <a:rPr lang="ru-RU" sz="1800" b="1" spc="-1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воспитания</a:t>
            </a:r>
            <a:r>
              <a:rPr lang="ru-RU" sz="1800" b="1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800" b="1" spc="-4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систему</a:t>
            </a:r>
            <a:r>
              <a:rPr lang="ru-RU" sz="1800" b="1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образования.</a:t>
            </a:r>
          </a:p>
          <a:p>
            <a:pPr marL="469265" algn="l">
              <a:spcBef>
                <a:spcPts val="5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469265" marR="474345" algn="just">
              <a:spcBef>
                <a:spcPts val="44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800" b="1" spc="40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нашем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районе с 1 сентября 2021 года все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учреждения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района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штатном режиме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обеспечили 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внедрение воспитательной программы в ООП. </a:t>
            </a:r>
          </a:p>
          <a:p>
            <a:pPr marL="469265" marR="474345" algn="just">
              <a:spcAft>
                <a:spcPts val="0"/>
              </a:spcAft>
            </a:pP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этого в районе созданы все условия: разработаны ООП,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обучены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классные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руководители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второй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</a:t>
            </a:r>
            <a:r>
              <a:rPr lang="ru-RU" sz="1800" b="1" spc="-38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финансирование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классных руководителей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ведется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учетом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регионального и федерального бюджетов.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</a:t>
            </a:r>
            <a:r>
              <a:rPr lang="ru-RU" sz="1800" b="1" spc="-1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задачи,</a:t>
            </a:r>
            <a:r>
              <a:rPr lang="ru-RU" sz="1800" b="1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стоящие</a:t>
            </a:r>
            <a:r>
              <a:rPr lang="ru-RU" sz="1800" b="1" spc="-4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перед</a:t>
            </a:r>
            <a:r>
              <a:rPr lang="ru-RU" sz="1800" b="1" spc="-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нами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800" b="1" spc="-1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этом</a:t>
            </a:r>
            <a:r>
              <a:rPr lang="ru-RU" sz="1800" b="1" spc="-1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направлении:</a:t>
            </a:r>
          </a:p>
          <a:p>
            <a:pPr marL="342900" marR="467360" lvl="0" indent="-342900" algn="just">
              <a:spcBef>
                <a:spcPts val="450"/>
              </a:spcBef>
              <a:spcAft>
                <a:spcPts val="0"/>
              </a:spcAft>
              <a:buSzPts val="1600"/>
              <a:buFont typeface="Symbol" panose="05050102010706020507" pitchFamily="18" charset="2"/>
              <a:buChar char=""/>
              <a:tabLst>
                <a:tab pos="927735" algn="l"/>
                <a:tab pos="2562225" algn="l"/>
              </a:tabLst>
            </a:pP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Обеспечить	системную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профилактику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семейного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неблагополучия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через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организацию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психолого-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педагогической</a:t>
            </a:r>
            <a:r>
              <a:rPr lang="ru-RU" sz="1800" b="1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социально-педагогической</a:t>
            </a:r>
            <a:r>
              <a:rPr lang="ru-RU" sz="1800" b="1" spc="-1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помощи.</a:t>
            </a:r>
          </a:p>
          <a:p>
            <a:pPr marL="342900" marR="467360" lvl="0" indent="-342900" algn="just">
              <a:spcAft>
                <a:spcPts val="0"/>
              </a:spcAft>
              <a:buSzPts val="1600"/>
              <a:buFont typeface="Symbol" panose="05050102010706020507" pitchFamily="18" charset="2"/>
              <a:buChar char=""/>
              <a:tabLst>
                <a:tab pos="927735" algn="l"/>
              </a:tabLst>
            </a:pP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Обеспечить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индивидуальную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работу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семьями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группы</a:t>
            </a:r>
            <a:r>
              <a:rPr lang="ru-RU" sz="1800" b="1" spc="-38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                                                          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риска.</a:t>
            </a:r>
          </a:p>
          <a:p>
            <a:pPr marL="342900" marR="475615" lvl="0" indent="-342900" algn="just">
              <a:spcAft>
                <a:spcPts val="0"/>
              </a:spcAft>
              <a:buSzPts val="1600"/>
              <a:buFont typeface="Symbol" panose="05050102010706020507" pitchFamily="18" charset="2"/>
              <a:buChar char=""/>
              <a:tabLst>
                <a:tab pos="927735" algn="l"/>
              </a:tabLst>
            </a:pP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Уделить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особое внимание вопросам воспитания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детей с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ОВЗ,</a:t>
            </a:r>
            <a:r>
              <a:rPr lang="ru-RU" sz="1800" b="1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</a:t>
            </a:r>
            <a:r>
              <a:rPr lang="ru-RU" sz="1800" b="1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особыми</a:t>
            </a:r>
            <a:r>
              <a:rPr lang="ru-RU" sz="1800" b="1" spc="-1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образовательными</a:t>
            </a:r>
            <a:r>
              <a:rPr lang="ru-RU" sz="1800" b="1" spc="-1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потребностями.</a:t>
            </a:r>
          </a:p>
          <a:p>
            <a:pPr marL="342900" marR="470535" lvl="0" indent="-342900" algn="just">
              <a:spcAft>
                <a:spcPts val="0"/>
              </a:spcAft>
              <a:buSzPts val="1600"/>
              <a:buFont typeface="Symbol" panose="05050102010706020507" pitchFamily="18" charset="2"/>
              <a:buChar char=""/>
              <a:tabLst>
                <a:tab pos="927735" algn="l"/>
              </a:tabLst>
            </a:pP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Развивать профессионально-педагогическую</a:t>
            </a:r>
            <a:r>
              <a:rPr lang="ru-RU" sz="1800" b="1" spc="-39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компетентность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классных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руководителей,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педагогов,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руководителей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ОО</a:t>
            </a:r>
            <a:r>
              <a:rPr lang="ru-RU" sz="1800" b="1" spc="-2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</a:t>
            </a:r>
            <a:r>
              <a:rPr lang="ru-RU" sz="18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области</a:t>
            </a:r>
            <a:r>
              <a:rPr lang="ru-RU" sz="1800" b="1" spc="1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воспитания.</a:t>
            </a:r>
          </a:p>
          <a:p>
            <a:pPr marL="342900" marR="478155" lvl="0" indent="-342900" algn="just">
              <a:spcAft>
                <a:spcPts val="0"/>
              </a:spcAft>
              <a:buSzPts val="1600"/>
              <a:buFont typeface="Symbol" panose="05050102010706020507" pitchFamily="18" charset="2"/>
              <a:buChar char=""/>
            </a:pP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Обеспечить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формирование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личности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ребенка,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его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успешную</a:t>
            </a:r>
            <a:r>
              <a:rPr lang="ru-RU" sz="1800" b="1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социализацию.</a:t>
            </a:r>
          </a:p>
          <a:p>
            <a:pPr marL="469265" marR="478155" algn="just">
              <a:spcAft>
                <a:spcPts val="0"/>
              </a:spcAft>
            </a:pP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469265" algn="l">
              <a:spcBef>
                <a:spcPts val="35"/>
              </a:spcBef>
              <a:spcAft>
                <a:spcPts val="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867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B7539F6-0209-9D1B-6F54-27C0132A3FED}"/>
              </a:ext>
            </a:extLst>
          </p:cNvPr>
          <p:cNvSpPr/>
          <p:nvPr/>
        </p:nvSpPr>
        <p:spPr>
          <a:xfrm>
            <a:off x="223284" y="340243"/>
            <a:ext cx="11855301" cy="7974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D47882-86A9-13CA-F5CB-78E5E781F851}"/>
              </a:ext>
            </a:extLst>
          </p:cNvPr>
          <p:cNvSpPr txBox="1"/>
          <p:nvPr/>
        </p:nvSpPr>
        <p:spPr>
          <a:xfrm>
            <a:off x="1456660" y="411555"/>
            <a:ext cx="81020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Воспитание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0F5D73-2206-07BD-C34E-269A91766C37}"/>
              </a:ext>
            </a:extLst>
          </p:cNvPr>
          <p:cNvSpPr txBox="1"/>
          <p:nvPr/>
        </p:nvSpPr>
        <p:spPr>
          <a:xfrm>
            <a:off x="205563" y="1137684"/>
            <a:ext cx="11873022" cy="61093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9265" marR="470535" algn="just">
              <a:spcBef>
                <a:spcPts val="10"/>
              </a:spcBef>
              <a:spcAft>
                <a:spcPts val="0"/>
              </a:spcAft>
            </a:pPr>
            <a:r>
              <a:rPr lang="ru-RU" sz="17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Говоря о возвращении воспитания в систему образования, что  мы сообщество взрослых можем предложить детям взамен?    В первую	очередь	– вовлечение	детей в 	систему дополнительного образования, в которой есть спорт, клубы по    интересам, объединения военно-патриотической направленности. </a:t>
            </a:r>
          </a:p>
          <a:p>
            <a:pPr marL="469265" marR="470535" algn="just">
              <a:spcBef>
                <a:spcPts val="10"/>
              </a:spcBef>
              <a:spcAft>
                <a:spcPts val="0"/>
              </a:spcAft>
            </a:pPr>
            <a:r>
              <a:rPr lang="ru-RU" sz="17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Одним из показателей ключевого направления возвращения воспитания в систему образования является развитие движения Юнармейцев и РДШ. В нашей территории эти общественные объединения школьников работают давно.</a:t>
            </a:r>
          </a:p>
          <a:p>
            <a:pPr marL="469265" marR="470535" algn="just">
              <a:spcBef>
                <a:spcPts val="10"/>
              </a:spcBef>
              <a:spcAft>
                <a:spcPts val="0"/>
              </a:spcAft>
            </a:pPr>
            <a:r>
              <a:rPr lang="ru-RU" sz="17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настоящее время в районе функционируют 2 ресурсных центра по духовно-нравственному воспитанию:</a:t>
            </a:r>
          </a:p>
          <a:p>
            <a:pPr marL="469265" marR="470535" algn="just">
              <a:spcBef>
                <a:spcPts val="10"/>
              </a:spcBef>
              <a:spcAft>
                <a:spcPts val="0"/>
              </a:spcAft>
            </a:pPr>
            <a:r>
              <a:rPr lang="ru-RU" sz="17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	муниципальный ресурсный центр РДШ на базе МКУ ДО «Дом пионеров и школьников»;</a:t>
            </a:r>
          </a:p>
          <a:p>
            <a:pPr marL="469265" marR="470535" algn="just">
              <a:spcBef>
                <a:spcPts val="10"/>
              </a:spcBef>
              <a:spcAft>
                <a:spcPts val="0"/>
              </a:spcAft>
            </a:pPr>
            <a:r>
              <a:rPr lang="ru-RU" sz="17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	муниципальный опорный центр патриотического воспитания детей на базе МКОУ «</a:t>
            </a:r>
            <a:r>
              <a:rPr lang="ru-RU" sz="17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Новочуртахская</a:t>
            </a:r>
            <a:r>
              <a:rPr lang="ru-RU" sz="17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СОШ № 2».</a:t>
            </a:r>
          </a:p>
          <a:p>
            <a:pPr marL="469265" marR="470535" algn="just">
              <a:spcBef>
                <a:spcPts val="10"/>
              </a:spcBef>
              <a:spcAft>
                <a:spcPts val="0"/>
              </a:spcAft>
            </a:pPr>
            <a:r>
              <a:rPr lang="ru-RU" sz="17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•	Растет число участников Российского движения школьников: 1431 учащихся из 23 школ. Работает военно-патриотическое движение «ЮНАРМИЯ». В его ряды приняты 354 человек – 21 отрядов.</a:t>
            </a:r>
          </a:p>
          <a:p>
            <a:pPr marL="469265" marR="470535" algn="just">
              <a:spcBef>
                <a:spcPts val="10"/>
              </a:spcBef>
              <a:spcAft>
                <a:spcPts val="0"/>
              </a:spcAft>
            </a:pPr>
            <a:r>
              <a:rPr lang="ru-RU" sz="17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Активно работают члены Всероссийского общественного движения «Волонтеры Победы», включающего 425 человек. Телевизионные отряды краеведов-следопытов -96 участников, Юные инспектора движения- 400 участников , 21 отрядов.</a:t>
            </a:r>
          </a:p>
          <a:p>
            <a:pPr marL="469265" marR="470535" algn="just">
              <a:spcBef>
                <a:spcPts val="10"/>
              </a:spcBef>
              <a:spcAft>
                <a:spcPts val="0"/>
              </a:spcAft>
            </a:pPr>
            <a:r>
              <a:rPr lang="ru-RU" sz="17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Отряды ЗОЖ - 7 отрядов, 96 участников, Экологические отряды 6 отрядов -38 участников, отряды Юных пожарников -11 - 125 участников и т.д.. Работают по направлениям: военно-патриотическое, гражданская активность, личностное развитие, информационно- медийное.</a:t>
            </a:r>
          </a:p>
          <a:p>
            <a:pPr marL="469265" marR="470535" algn="just">
              <a:spcBef>
                <a:spcPts val="10"/>
              </a:spcBef>
              <a:spcAft>
                <a:spcPts val="0"/>
              </a:spcAft>
            </a:pPr>
            <a:endParaRPr lang="ru-RU" sz="17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9265" marR="470535" algn="just">
              <a:spcBef>
                <a:spcPts val="10"/>
              </a:spcBef>
              <a:spcAft>
                <a:spcPts val="0"/>
              </a:spcAft>
            </a:pPr>
            <a:r>
              <a:rPr lang="ru-RU" sz="17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целом, школьными детскими объединениями охвачены 5479 школьников, что составляет 81% от всех обучающихся в общеобразовательных организациях.</a:t>
            </a:r>
          </a:p>
          <a:p>
            <a:pPr marL="469265" marR="478155" algn="just">
              <a:spcAft>
                <a:spcPts val="0"/>
              </a:spcAft>
            </a:pP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469265" algn="l">
              <a:spcBef>
                <a:spcPts val="35"/>
              </a:spcBef>
              <a:spcAft>
                <a:spcPts val="0"/>
              </a:spcAft>
            </a:pPr>
            <a:r>
              <a:rPr lang="ru-RU" sz="1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Группа 12">
            <a:extLst>
              <a:ext uri="{FF2B5EF4-FFF2-40B4-BE49-F238E27FC236}">
                <a16:creationId xmlns:a16="http://schemas.microsoft.com/office/drawing/2014/main" id="{6B7F5200-8CFE-7DF9-80EF-58689DFF73D1}"/>
              </a:ext>
            </a:extLst>
          </p:cNvPr>
          <p:cNvGrpSpPr>
            <a:grpSpLocks/>
          </p:cNvGrpSpPr>
          <p:nvPr/>
        </p:nvGrpSpPr>
        <p:grpSpPr bwMode="auto">
          <a:xfrm>
            <a:off x="223284" y="411555"/>
            <a:ext cx="1233376" cy="646331"/>
            <a:chOff x="422313" y="2986994"/>
            <a:chExt cx="1009186" cy="956168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21764C0D-495F-05C1-ABFE-0E0FEB87BCC4}"/>
                </a:ext>
              </a:extLst>
            </p:cNvPr>
            <p:cNvSpPr/>
            <p:nvPr/>
          </p:nvSpPr>
          <p:spPr>
            <a:xfrm>
              <a:off x="422313" y="2986994"/>
              <a:ext cx="1009186" cy="956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7" name="Объект 6" descr="Безымянный-1.emf">
              <a:extLst>
                <a:ext uri="{FF2B5EF4-FFF2-40B4-BE49-F238E27FC236}">
                  <a16:creationId xmlns:a16="http://schemas.microsoft.com/office/drawing/2014/main" id="{0F20AD1F-B6A3-43C1-1878-620D684CC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2313" y="3032977"/>
              <a:ext cx="974811" cy="9101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8" name="Picture 2" descr="D:\ДОО\РДШ\Без имени-1.jpg">
            <a:extLst>
              <a:ext uri="{FF2B5EF4-FFF2-40B4-BE49-F238E27FC236}">
                <a16:creationId xmlns:a16="http://schemas.microsoft.com/office/drawing/2014/main" id="{4BED98D5-C287-A4DB-4007-E8C3FA035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5144" t="20894" r="27789" b="14894"/>
          <a:stretch>
            <a:fillRect/>
          </a:stretch>
        </p:blipFill>
        <p:spPr bwMode="auto">
          <a:xfrm>
            <a:off x="10735340" y="244549"/>
            <a:ext cx="1339850" cy="893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44" descr="img3.jpg">
            <a:extLst>
              <a:ext uri="{FF2B5EF4-FFF2-40B4-BE49-F238E27FC236}">
                <a16:creationId xmlns:a16="http://schemas.microsoft.com/office/drawing/2014/main" id="{2F118780-E800-34AF-38D8-3C101BED36E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1210" y="340242"/>
            <a:ext cx="1339850" cy="797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Группа 17">
            <a:extLst>
              <a:ext uri="{FF2B5EF4-FFF2-40B4-BE49-F238E27FC236}">
                <a16:creationId xmlns:a16="http://schemas.microsoft.com/office/drawing/2014/main" id="{05A34FBC-C0A6-82B9-49F6-B164D109CFFD}"/>
              </a:ext>
            </a:extLst>
          </p:cNvPr>
          <p:cNvGrpSpPr>
            <a:grpSpLocks/>
          </p:cNvGrpSpPr>
          <p:nvPr/>
        </p:nvGrpSpPr>
        <p:grpSpPr bwMode="auto">
          <a:xfrm>
            <a:off x="9005776" y="340242"/>
            <a:ext cx="1403648" cy="739258"/>
            <a:chOff x="441423" y="5175034"/>
            <a:chExt cx="995520" cy="956168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B65DA152-EDFF-C0C3-2324-9F995007FA00}"/>
                </a:ext>
              </a:extLst>
            </p:cNvPr>
            <p:cNvSpPr/>
            <p:nvPr/>
          </p:nvSpPr>
          <p:spPr>
            <a:xfrm>
              <a:off x="441423" y="5175034"/>
              <a:ext cx="995520" cy="956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12" name="Рисунок 2">
              <a:extLst>
                <a:ext uri="{FF2B5EF4-FFF2-40B4-BE49-F238E27FC236}">
                  <a16:creationId xmlns:a16="http://schemas.microsoft.com/office/drawing/2014/main" id="{16499CC2-743B-A13B-3D46-D246926AA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1477" y="5231101"/>
              <a:ext cx="871348" cy="84403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3" name="Рисунок 40" descr="un_pogh.jpg">
            <a:extLst>
              <a:ext uri="{FF2B5EF4-FFF2-40B4-BE49-F238E27FC236}">
                <a16:creationId xmlns:a16="http://schemas.microsoft.com/office/drawing/2014/main" id="{A043C853-7F2E-6F84-EC8D-4E059EF82B5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18736" y="291872"/>
            <a:ext cx="1155700" cy="876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5" name="Группа 21">
            <a:extLst>
              <a:ext uri="{FF2B5EF4-FFF2-40B4-BE49-F238E27FC236}">
                <a16:creationId xmlns:a16="http://schemas.microsoft.com/office/drawing/2014/main" id="{97FB0551-5512-4DBA-B0AC-7534EE134E17}"/>
              </a:ext>
            </a:extLst>
          </p:cNvPr>
          <p:cNvGrpSpPr>
            <a:grpSpLocks/>
          </p:cNvGrpSpPr>
          <p:nvPr/>
        </p:nvGrpSpPr>
        <p:grpSpPr bwMode="auto">
          <a:xfrm>
            <a:off x="7439170" y="383590"/>
            <a:ext cx="1403648" cy="739258"/>
            <a:chOff x="428226" y="4058569"/>
            <a:chExt cx="995520" cy="956168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559C705C-C03E-35C8-BAA2-C9BB57311D09}"/>
                </a:ext>
              </a:extLst>
            </p:cNvPr>
            <p:cNvSpPr/>
            <p:nvPr/>
          </p:nvSpPr>
          <p:spPr>
            <a:xfrm>
              <a:off x="428226" y="4058569"/>
              <a:ext cx="995520" cy="956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2" descr="C:\Users\User\Desktop\img3.jpg">
              <a:extLst>
                <a:ext uri="{FF2B5EF4-FFF2-40B4-BE49-F238E27FC236}">
                  <a16:creationId xmlns:a16="http://schemas.microsoft.com/office/drawing/2014/main" id="{6DDBE3F8-C34E-51FC-8573-4F5B08C0B2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4952" y="4092508"/>
              <a:ext cx="935803" cy="88828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3270278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B7539F6-0209-9D1B-6F54-27C0132A3FED}"/>
              </a:ext>
            </a:extLst>
          </p:cNvPr>
          <p:cNvSpPr/>
          <p:nvPr/>
        </p:nvSpPr>
        <p:spPr>
          <a:xfrm>
            <a:off x="223284" y="340243"/>
            <a:ext cx="11855301" cy="7974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D47882-86A9-13CA-F5CB-78E5E781F851}"/>
              </a:ext>
            </a:extLst>
          </p:cNvPr>
          <p:cNvSpPr txBox="1"/>
          <p:nvPr/>
        </p:nvSpPr>
        <p:spPr>
          <a:xfrm>
            <a:off x="2543503" y="411555"/>
            <a:ext cx="70151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Дополнительное образование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0F5D73-2206-07BD-C34E-269A91766C37}"/>
              </a:ext>
            </a:extLst>
          </p:cNvPr>
          <p:cNvSpPr txBox="1"/>
          <p:nvPr/>
        </p:nvSpPr>
        <p:spPr>
          <a:xfrm>
            <a:off x="472965" y="1348800"/>
            <a:ext cx="7693574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9265" marR="471170"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Дополнительное образование в Новолакском районе является важнейшей составляющей образовательного процесса и представляет собой систему, призванную развивать мотивацию обучающихся к познанию и творчеству, обеспечивать дополнительные возможности для духовного, интеллектуального, физического развития детей, удовлетворению творческих и образовательных потребностей.</a:t>
            </a:r>
          </a:p>
          <a:p>
            <a:pPr marL="469265" marR="471170"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Огромную роль в формировании такой личности играют учреждения дополнительного образования.</a:t>
            </a:r>
          </a:p>
          <a:p>
            <a:pPr marL="469265" marR="471170"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Большой вклад в развитие талантливых детей вносит ДПШ.</a:t>
            </a:r>
          </a:p>
          <a:p>
            <a:pPr marL="469265" marR="471170"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 дипломов 1 степени и  6 дипломов 2 степени федеральных и региональных конкурсов принесли в копилку достижений района воспитанники этого учреждения за прошлый учебный год.</a:t>
            </a:r>
            <a:endParaRPr lang="ru-RU" sz="18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9265" marR="478155" algn="just">
              <a:spcAft>
                <a:spcPts val="0"/>
              </a:spcAft>
            </a:pP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469265" algn="l">
              <a:spcBef>
                <a:spcPts val="35"/>
              </a:spcBef>
              <a:spcAft>
                <a:spcPts val="0"/>
              </a:spcAft>
            </a:pPr>
            <a:r>
              <a:rPr lang="ru-RU" sz="1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4250DA-E102-ADE1-2CB9-351E018132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634" y="411555"/>
            <a:ext cx="847158" cy="6669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A4CEC1F-DB33-B92A-E3EC-2AD466F636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66" y="390943"/>
            <a:ext cx="873986" cy="6463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0C5FC9C-CD80-FFCA-E6AB-A1CE1C18E7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378" y="390943"/>
            <a:ext cx="983695" cy="66694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1B008B8-E11F-683E-1BB1-229F896088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506" y="1399654"/>
            <a:ext cx="2877874" cy="83429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7696734-35AC-6D99-E81F-34B8DA508C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770" y="390943"/>
            <a:ext cx="966952" cy="64633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857D5B8-0223-EA52-14DE-28D0A2D95B8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18"/>
          <a:stretch/>
        </p:blipFill>
        <p:spPr>
          <a:xfrm>
            <a:off x="8683506" y="2364955"/>
            <a:ext cx="2877874" cy="103802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714EC0D-3FEB-E918-CE3A-1735997F96D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506" y="3533980"/>
            <a:ext cx="2877874" cy="142108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B232C02-6753-02BB-4233-C4FC591831E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505" y="5055475"/>
            <a:ext cx="2877873" cy="145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64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B7539F6-0209-9D1B-6F54-27C0132A3FED}"/>
              </a:ext>
            </a:extLst>
          </p:cNvPr>
          <p:cNvSpPr/>
          <p:nvPr/>
        </p:nvSpPr>
        <p:spPr>
          <a:xfrm>
            <a:off x="223284" y="340243"/>
            <a:ext cx="11855301" cy="7974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D47882-86A9-13CA-F5CB-78E5E781F851}"/>
              </a:ext>
            </a:extLst>
          </p:cNvPr>
          <p:cNvSpPr txBox="1"/>
          <p:nvPr/>
        </p:nvSpPr>
        <p:spPr>
          <a:xfrm>
            <a:off x="2543503" y="411555"/>
            <a:ext cx="70151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Дополнительное образование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0F5D73-2206-07BD-C34E-269A91766C37}"/>
              </a:ext>
            </a:extLst>
          </p:cNvPr>
          <p:cNvSpPr txBox="1"/>
          <p:nvPr/>
        </p:nvSpPr>
        <p:spPr>
          <a:xfrm>
            <a:off x="472965" y="1348800"/>
            <a:ext cx="7693574" cy="3431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9265" marR="471170">
              <a:spcAft>
                <a:spcPts val="0"/>
              </a:spcAft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Физическая культура была и остаётся одним из главных направлений оздоровительной работы нашего района. Основными показателями эффективности работы спортивных школ является организация и проведение спортивно – массовых мероприятий, высокие спортивные достижения воспитанников на республиканском, межрегиональном и всероссийском уровня. Так, учебно-тренировочные занятия проводились по 6 видам спорта ( в/борьба, тайский бокс, дзюдо, футбол , н/теннис, бокс), </a:t>
            </a:r>
            <a:r>
              <a:rPr lang="ru-RU" sz="17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469265" algn="l">
              <a:spcBef>
                <a:spcPts val="35"/>
              </a:spcBef>
              <a:spcAft>
                <a:spcPts val="0"/>
              </a:spcAft>
            </a:pPr>
            <a:r>
              <a:rPr lang="ru-RU" sz="1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2882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B7539F6-0209-9D1B-6F54-27C0132A3FED}"/>
              </a:ext>
            </a:extLst>
          </p:cNvPr>
          <p:cNvSpPr/>
          <p:nvPr/>
        </p:nvSpPr>
        <p:spPr>
          <a:xfrm>
            <a:off x="223284" y="340243"/>
            <a:ext cx="11855301" cy="7974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D47882-86A9-13CA-F5CB-78E5E781F851}"/>
              </a:ext>
            </a:extLst>
          </p:cNvPr>
          <p:cNvSpPr txBox="1"/>
          <p:nvPr/>
        </p:nvSpPr>
        <p:spPr>
          <a:xfrm>
            <a:off x="2543503" y="411555"/>
            <a:ext cx="70151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Дополнительное образование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B55A8EA0-567B-6F15-F6A6-E9D0104893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293401"/>
              </p:ext>
            </p:extLst>
          </p:nvPr>
        </p:nvGraphicFramePr>
        <p:xfrm>
          <a:off x="223284" y="1906538"/>
          <a:ext cx="11855301" cy="46112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0713">
                  <a:extLst>
                    <a:ext uri="{9D8B030D-6E8A-4147-A177-3AD203B41FA5}">
                      <a16:colId xmlns:a16="http://schemas.microsoft.com/office/drawing/2014/main" val="3832864705"/>
                    </a:ext>
                  </a:extLst>
                </a:gridCol>
                <a:gridCol w="1982171">
                  <a:extLst>
                    <a:ext uri="{9D8B030D-6E8A-4147-A177-3AD203B41FA5}">
                      <a16:colId xmlns:a16="http://schemas.microsoft.com/office/drawing/2014/main" val="2300294046"/>
                    </a:ext>
                  </a:extLst>
                </a:gridCol>
                <a:gridCol w="4548031">
                  <a:extLst>
                    <a:ext uri="{9D8B030D-6E8A-4147-A177-3AD203B41FA5}">
                      <a16:colId xmlns:a16="http://schemas.microsoft.com/office/drawing/2014/main" val="3317287830"/>
                    </a:ext>
                  </a:extLst>
                </a:gridCol>
                <a:gridCol w="4754386">
                  <a:extLst>
                    <a:ext uri="{9D8B030D-6E8A-4147-A177-3AD203B41FA5}">
                      <a16:colId xmlns:a16="http://schemas.microsoft.com/office/drawing/2014/main" val="3010578514"/>
                    </a:ext>
                  </a:extLst>
                </a:gridCol>
              </a:tblGrid>
              <a:tr h="188254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№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Вид спорта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2020-2021 уч. г.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effectLst/>
                        </a:rPr>
                        <a:t>2021-2022 уч. г.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1382203"/>
                  </a:ext>
                </a:extLst>
              </a:tr>
              <a:tr h="851199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</a:rPr>
                        <a:t>Дзюдо 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</a:rPr>
                        <a:t>Участие на соревнованиях -6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</a:rPr>
                        <a:t>Призовые места  на выездах- 15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</a:rPr>
                        <a:t>Участие на соревнованиях -10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</a:rPr>
                        <a:t>Призовые места на выездах-20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02947139"/>
                  </a:ext>
                </a:extLst>
              </a:tr>
              <a:tr h="709332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solidFill>
                            <a:srgbClr val="0070C0"/>
                          </a:solidFill>
                          <a:effectLst/>
                        </a:rPr>
                        <a:t>Тайский бокс</a:t>
                      </a:r>
                      <a:endParaRPr lang="ru-RU" sz="16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</a:rPr>
                        <a:t>Участие на соревнованиях-3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</a:rPr>
                        <a:t>Призовые места  - 10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</a:rPr>
                        <a:t>Участие на соревнованиях-3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</a:rPr>
                        <a:t>Призовые места  - 15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3100932"/>
                  </a:ext>
                </a:extLst>
              </a:tr>
              <a:tr h="709332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solidFill>
                            <a:srgbClr val="0070C0"/>
                          </a:solidFill>
                          <a:effectLst/>
                        </a:rPr>
                        <a:t>Бокс</a:t>
                      </a:r>
                      <a:endParaRPr lang="ru-RU" sz="16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solidFill>
                            <a:srgbClr val="0070C0"/>
                          </a:solidFill>
                          <a:effectLst/>
                        </a:rPr>
                        <a:t>Участие на соревнованиях-8</a:t>
                      </a:r>
                      <a:endParaRPr lang="ru-RU" sz="160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r>
                        <a:rPr lang="ru-RU" sz="2000">
                          <a:solidFill>
                            <a:srgbClr val="0070C0"/>
                          </a:solidFill>
                          <a:effectLst/>
                        </a:rPr>
                        <a:t>Призовые места-16</a:t>
                      </a:r>
                      <a:endParaRPr lang="ru-RU" sz="16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</a:rPr>
                        <a:t>Участие на соревнованиях-8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</a:rPr>
                        <a:t>Призовые места-26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5654939"/>
                  </a:ext>
                </a:extLst>
              </a:tr>
              <a:tr h="709332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solidFill>
                            <a:srgbClr val="0070C0"/>
                          </a:solidFill>
                          <a:effectLst/>
                        </a:rPr>
                        <a:t>Вольная борьба</a:t>
                      </a:r>
                      <a:endParaRPr lang="ru-RU" sz="16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solidFill>
                            <a:srgbClr val="0070C0"/>
                          </a:solidFill>
                          <a:effectLst/>
                        </a:rPr>
                        <a:t>Участие на соревнованиях-6</a:t>
                      </a:r>
                      <a:endParaRPr lang="ru-RU" sz="160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r>
                        <a:rPr lang="ru-RU" sz="2000">
                          <a:solidFill>
                            <a:srgbClr val="0070C0"/>
                          </a:solidFill>
                          <a:effectLst/>
                        </a:rPr>
                        <a:t>Призовые места-20</a:t>
                      </a:r>
                      <a:endParaRPr lang="ru-RU" sz="16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</a:rPr>
                        <a:t>Участие на соревнованиях-12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</a:rPr>
                        <a:t>Призовые места-22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9480330"/>
                  </a:ext>
                </a:extLst>
              </a:tr>
              <a:tr h="709332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solidFill>
                            <a:srgbClr val="0070C0"/>
                          </a:solidFill>
                          <a:effectLst/>
                        </a:rPr>
                        <a:t>Настольный теннис</a:t>
                      </a:r>
                      <a:endParaRPr lang="ru-RU" sz="16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solidFill>
                            <a:srgbClr val="0070C0"/>
                          </a:solidFill>
                          <a:effectLst/>
                        </a:rPr>
                        <a:t>Участие на соревнованиях-2</a:t>
                      </a:r>
                      <a:endParaRPr lang="ru-RU" sz="160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r>
                        <a:rPr lang="ru-RU" sz="2000">
                          <a:solidFill>
                            <a:srgbClr val="0070C0"/>
                          </a:solidFill>
                          <a:effectLst/>
                        </a:rPr>
                        <a:t>Призовые места-1</a:t>
                      </a:r>
                      <a:endParaRPr lang="ru-RU" sz="16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</a:rPr>
                        <a:t>Участие на соревнованиях-3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</a:rPr>
                        <a:t>Призовые места-3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5772962"/>
                  </a:ext>
                </a:extLst>
              </a:tr>
              <a:tr h="709332">
                <a:tc>
                  <a:txBody>
                    <a:bodyPr/>
                    <a:lstStyle/>
                    <a:p>
                      <a:r>
                        <a:rPr lang="ru-RU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>
                          <a:solidFill>
                            <a:srgbClr val="0070C0"/>
                          </a:solidFill>
                          <a:effectLst/>
                        </a:rPr>
                        <a:t>Футбол</a:t>
                      </a:r>
                      <a:endParaRPr lang="ru-RU" sz="160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</a:rPr>
                        <a:t>Участие на соревнованиях-2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</a:rPr>
                        <a:t>Призовые места-2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</a:rPr>
                        <a:t>Участие на соревнованиях-2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r>
                        <a:rPr lang="ru-RU" sz="2000" dirty="0">
                          <a:solidFill>
                            <a:srgbClr val="0070C0"/>
                          </a:solidFill>
                          <a:effectLst/>
                        </a:rPr>
                        <a:t>Призовые места-2</a:t>
                      </a:r>
                      <a:endParaRPr lang="ru-RU" sz="1600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8384143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B6E83BAE-42D4-8510-A10C-C997E2C6A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2" y="928118"/>
            <a:ext cx="117002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Таблица </a:t>
            </a: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успехов Новолакской ДЮСШ за 2020-2021 и 2021-2022 уч. г.</a:t>
            </a: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0192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B7539F6-0209-9D1B-6F54-27C0132A3FED}"/>
              </a:ext>
            </a:extLst>
          </p:cNvPr>
          <p:cNvSpPr/>
          <p:nvPr/>
        </p:nvSpPr>
        <p:spPr>
          <a:xfrm>
            <a:off x="223284" y="340243"/>
            <a:ext cx="11855301" cy="7974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D47882-86A9-13CA-F5CB-78E5E781F851}"/>
              </a:ext>
            </a:extLst>
          </p:cNvPr>
          <p:cNvSpPr txBox="1"/>
          <p:nvPr/>
        </p:nvSpPr>
        <p:spPr>
          <a:xfrm>
            <a:off x="2543503" y="411555"/>
            <a:ext cx="70151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Дополнительное образование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504413-642D-05EA-F257-B3F2722C9402}"/>
              </a:ext>
            </a:extLst>
          </p:cNvPr>
          <p:cNvSpPr txBox="1"/>
          <p:nvPr/>
        </p:nvSpPr>
        <p:spPr>
          <a:xfrm>
            <a:off x="223284" y="1224000"/>
            <a:ext cx="8177049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9265" marR="471170" algn="l"/>
            <a:r>
              <a:rPr lang="ru-RU" sz="1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Проведено 18 внутриклубных и районных соревнований </a:t>
            </a:r>
          </a:p>
          <a:p>
            <a:pPr marL="469265" marR="471170" algn="l"/>
            <a:endParaRPr lang="ru-RU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ДЮСШ №1                                                             ДЮСШ  </a:t>
            </a:r>
            <a:endParaRPr lang="ru-RU" sz="12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Дзюдо -3                                                               Дзюдо -2                                                                                                                                                                                             Бокс -1                                                                   Бокс- 2                                                                                                                                                                                 Акробатика -1                                                       Футбол-1                                              Настольный теннис -1                                          Вольная Борьба-3                                                        Грэпплинг-1                                                                                                                         Волейбол -2                                                                                                                              Каратэ-1</a:t>
            </a:r>
            <a:endParaRPr lang="ru-RU" sz="12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Всего -10 соревнований                                       Всего -8 соревнований</a:t>
            </a:r>
            <a:endParaRPr lang="ru-RU" sz="12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2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 2021-2022 уч. г.  воспитанники спортивных школ выступили на 91 различных соревнованиях, заняли 486 призовых мест.                                                                                                  На республиканских соревнованиях призовые места заняли 169 воспитанников, на региональных турнирах -31,  на всероссийских -38  юных спортсменов.                           </a:t>
            </a:r>
            <a:endParaRPr lang="ru-RU" sz="12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Дополнительно открыты 2 секции по дзюдо и настольному теннису на территории с. Дучи (Новострой) и в </a:t>
            </a:r>
            <a:r>
              <a:rPr lang="ru-RU" sz="16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с.Ахар</a:t>
            </a:r>
            <a:r>
              <a:rPr lang="ru-RU" sz="1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(Новострой), что позволило охватить дополнительно спортом более 60 детей.</a:t>
            </a:r>
            <a:endParaRPr lang="ru-RU" sz="12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Общий охват спортивным направлением составляет 1017.</a:t>
            </a:r>
            <a:endParaRPr lang="ru-RU" sz="11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4299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B7539F6-0209-9D1B-6F54-27C0132A3FED}"/>
              </a:ext>
            </a:extLst>
          </p:cNvPr>
          <p:cNvSpPr/>
          <p:nvPr/>
        </p:nvSpPr>
        <p:spPr>
          <a:xfrm>
            <a:off x="223284" y="340243"/>
            <a:ext cx="11855301" cy="7974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D47882-86A9-13CA-F5CB-78E5E781F851}"/>
              </a:ext>
            </a:extLst>
          </p:cNvPr>
          <p:cNvSpPr txBox="1"/>
          <p:nvPr/>
        </p:nvSpPr>
        <p:spPr>
          <a:xfrm>
            <a:off x="1456660" y="411555"/>
            <a:ext cx="81020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</a:rPr>
              <a:t>Дополнительное образование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0F5D73-2206-07BD-C34E-269A91766C37}"/>
              </a:ext>
            </a:extLst>
          </p:cNvPr>
          <p:cNvSpPr txBox="1"/>
          <p:nvPr/>
        </p:nvSpPr>
        <p:spPr>
          <a:xfrm>
            <a:off x="205563" y="1137684"/>
            <a:ext cx="11873022" cy="4544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7355">
              <a:spcBef>
                <a:spcPts val="14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Охват</a:t>
            </a:r>
            <a:r>
              <a:rPr lang="ru-RU" sz="1800" b="1" spc="-6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дополнительным</a:t>
            </a:r>
            <a:r>
              <a:rPr lang="ru-RU" sz="1800" b="1" spc="-4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образованием</a:t>
            </a:r>
            <a:r>
              <a:rPr lang="ru-RU" sz="1800" b="1" spc="-4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детей</a:t>
            </a:r>
            <a:r>
              <a:rPr lang="ru-RU" sz="1800" b="1" spc="-6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1800" b="1" spc="-5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школах</a:t>
            </a:r>
            <a:endParaRPr lang="ru-RU" sz="1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69265" marR="471170" algn="just">
              <a:spcBef>
                <a:spcPts val="44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Еще</a:t>
            </a:r>
            <a:r>
              <a:rPr lang="ru-RU" sz="180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одной важной составляющим воспитательной</a:t>
            </a:r>
            <a:r>
              <a:rPr lang="ru-RU" sz="180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стратегии</a:t>
            </a:r>
            <a:r>
              <a:rPr lang="ru-RU" sz="180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</a:t>
            </a:r>
            <a:r>
              <a:rPr lang="ru-RU" sz="180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ранняя</a:t>
            </a:r>
            <a:r>
              <a:rPr lang="ru-RU" sz="180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профориентация</a:t>
            </a:r>
            <a:r>
              <a:rPr lang="ru-RU" sz="180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школьников.</a:t>
            </a:r>
            <a:r>
              <a:rPr lang="ru-RU" sz="180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800" spc="40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районе</a:t>
            </a:r>
            <a:r>
              <a:rPr lang="ru-RU" sz="180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разработана и принята Концепция развития</a:t>
            </a:r>
            <a:r>
              <a:rPr lang="ru-RU" sz="180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профориентационной</a:t>
            </a:r>
            <a:r>
              <a:rPr lang="ru-RU" sz="180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работы</a:t>
            </a:r>
            <a:r>
              <a:rPr lang="ru-RU" sz="180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180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обучающимися</a:t>
            </a:r>
            <a:r>
              <a:rPr lang="ru-RU" sz="180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муниципальных</a:t>
            </a:r>
            <a:r>
              <a:rPr lang="ru-RU" sz="180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образовательных</a:t>
            </a:r>
            <a:r>
              <a:rPr lang="ru-RU" sz="1800" spc="-1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организаций</a:t>
            </a:r>
            <a:r>
              <a:rPr lang="ru-RU" sz="1800" spc="37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Новолакского района .</a:t>
            </a:r>
          </a:p>
          <a:p>
            <a:pPr marL="469265" marR="469900" algn="just">
              <a:spcBef>
                <a:spcPts val="20"/>
              </a:spcBef>
              <a:spcAft>
                <a:spcPts val="0"/>
              </a:spcAft>
              <a:tabLst>
                <a:tab pos="2291715" algn="l"/>
                <a:tab pos="2663190" algn="l"/>
                <a:tab pos="2941320" algn="l"/>
                <a:tab pos="4695825" algn="l"/>
                <a:tab pos="4909820" algn="l"/>
              </a:tabLst>
            </a:pP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Главной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целью</a:t>
            </a:r>
            <a:r>
              <a:rPr lang="ru-RU" sz="1800" b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профориентационной</a:t>
            </a:r>
            <a:r>
              <a:rPr lang="ru-RU" sz="180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работы</a:t>
            </a:r>
            <a:r>
              <a:rPr lang="ru-RU" sz="180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</a:t>
            </a:r>
            <a:r>
              <a:rPr lang="ru-RU" sz="180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	у	 обучающихся	профессионального</a:t>
            </a:r>
            <a:r>
              <a:rPr lang="ru-RU" sz="1800" spc="-39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самоопределения,		соответствующего		индивидуальным</a:t>
            </a:r>
            <a:r>
              <a:rPr lang="ru-RU" sz="1800" spc="-39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особенностям каждого ученика,</a:t>
            </a:r>
            <a:r>
              <a:rPr lang="ru-RU" sz="180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запросам общества в трудовых</a:t>
            </a:r>
            <a:r>
              <a:rPr lang="ru-RU" sz="180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ресурсах,</a:t>
            </a:r>
            <a:r>
              <a:rPr lang="ru-RU" sz="1800" spc="38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потребностям</a:t>
            </a:r>
            <a:r>
              <a:rPr lang="ru-RU" sz="1800" spc="-3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района</a:t>
            </a:r>
            <a:r>
              <a:rPr lang="ru-RU" sz="1800" spc="-1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800" spc="-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РД .</a:t>
            </a:r>
          </a:p>
          <a:p>
            <a:pPr marR="467995" algn="just"/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Конкурсы</a:t>
            </a:r>
            <a:r>
              <a:rPr lang="ru-RU" sz="180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играют</a:t>
            </a:r>
            <a:r>
              <a:rPr lang="ru-RU" sz="180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большую</a:t>
            </a:r>
            <a:r>
              <a:rPr lang="ru-RU" sz="180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роль</a:t>
            </a:r>
            <a:r>
              <a:rPr lang="ru-RU" sz="180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80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мотивации</a:t>
            </a:r>
            <a:r>
              <a:rPr lang="ru-RU" sz="180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учеников.</a:t>
            </a:r>
            <a:r>
              <a:rPr lang="ru-RU" sz="1800" spc="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80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этом году мы гордимся</a:t>
            </a:r>
            <a:r>
              <a:rPr lang="ru-RU" sz="180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Магомедовой </a:t>
            </a:r>
            <a:r>
              <a:rPr lang="ru-RU" sz="1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Айшат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, ученицей МКОУ «</a:t>
            </a:r>
            <a:r>
              <a:rPr lang="ru-RU" sz="18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Гамияхская</a:t>
            </a:r>
            <a:r>
              <a:rPr lang="ru-RU" sz="18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СОШ№2»,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которая вышла в финал Всероссийского</a:t>
            </a:r>
            <a:r>
              <a:rPr lang="ru-RU" sz="180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конкурса</a:t>
            </a:r>
            <a:r>
              <a:rPr lang="ru-RU" sz="1800" spc="1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«Большая</a:t>
            </a:r>
            <a:r>
              <a:rPr lang="ru-RU" sz="1800" spc="1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перемена»</a:t>
            </a:r>
            <a:r>
              <a:rPr lang="ru-RU" sz="1800" spc="1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ru-RU" sz="1800" spc="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проекта</a:t>
            </a:r>
            <a:r>
              <a:rPr lang="ru-RU" sz="1800" spc="3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президентской</a:t>
            </a:r>
            <a:r>
              <a:rPr lang="ru-RU" sz="180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платформы</a:t>
            </a:r>
          </a:p>
          <a:p>
            <a:pPr marL="469265" marR="471170" algn="just">
              <a:spcAft>
                <a:spcPts val="0"/>
              </a:spcAft>
            </a:pP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«Россия – страна возможностей» – для учеников 5-7 классов.</a:t>
            </a:r>
          </a:p>
          <a:p>
            <a:pPr marL="469265" marR="471170" algn="just">
              <a:spcAft>
                <a:spcPts val="0"/>
              </a:spcAft>
            </a:pP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Финал</a:t>
            </a:r>
            <a:r>
              <a:rPr lang="ru-RU" sz="180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состоялся</a:t>
            </a:r>
            <a:r>
              <a:rPr lang="ru-RU" sz="180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180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Международном</a:t>
            </a:r>
            <a:r>
              <a:rPr lang="ru-RU" sz="180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детском</a:t>
            </a:r>
            <a:r>
              <a:rPr lang="ru-RU" sz="180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центре</a:t>
            </a:r>
            <a:r>
              <a:rPr lang="ru-RU" sz="180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«Артек».</a:t>
            </a:r>
          </a:p>
          <a:p>
            <a:pPr marR="471170" algn="just">
              <a:tabLst>
                <a:tab pos="5777230" algn="l"/>
              </a:tabLst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469265" marR="478155" algn="just">
              <a:spcAft>
                <a:spcPts val="0"/>
              </a:spcAft>
            </a:pP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469265" algn="l">
              <a:spcBef>
                <a:spcPts val="35"/>
              </a:spcBef>
              <a:spcAft>
                <a:spcPts val="0"/>
              </a:spcAft>
            </a:pPr>
            <a:r>
              <a:rPr lang="ru-RU" sz="1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270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EC680DE-DE79-72F5-56E5-17841A5333F4}"/>
              </a:ext>
            </a:extLst>
          </p:cNvPr>
          <p:cNvSpPr/>
          <p:nvPr/>
        </p:nvSpPr>
        <p:spPr>
          <a:xfrm>
            <a:off x="411480" y="164592"/>
            <a:ext cx="7772400" cy="11704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C65461-21DA-3FA6-366E-19AD44F734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569" y="164592"/>
            <a:ext cx="3302508" cy="11704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682CA4-D594-6195-8A1A-33F6D9099C21}"/>
              </a:ext>
            </a:extLst>
          </p:cNvPr>
          <p:cNvSpPr txBox="1"/>
          <p:nvPr/>
        </p:nvSpPr>
        <p:spPr>
          <a:xfrm>
            <a:off x="411480" y="1459451"/>
            <a:ext cx="1167688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1.</a:t>
            </a:r>
            <a:r>
              <a:rPr lang="ru-RU" dirty="0"/>
              <a:t>	</a:t>
            </a:r>
            <a:r>
              <a:rPr lang="ru-RU" sz="2000" b="1" dirty="0">
                <a:solidFill>
                  <a:srgbClr val="0070C0"/>
                </a:solidFill>
              </a:rPr>
              <a:t>Начиная с 2022 года, каждый руководитель несет административную ответственность за несвоевременность внесения сведений в систему ФИС ФРДО;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2.	Составной частью ООП становится программа воспитания. И это не только в школе, но и в дошкольном образовании.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3.	В Законе об образовании РФ вводится новое понятие: просветительская деятельность – это деятельность, осуществляемая вне рамок  образовательных программ и направлена на распространение ценного опыта работы и повышение интеллектуального и  профессионального развития человека.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4.	Установлены правила размещения ежедневного меню для автоматического ежедневного мониторинга;</a:t>
            </a:r>
          </a:p>
          <a:p>
            <a:pPr marL="342900" indent="-342900">
              <a:buAutoNum type="arabicPeriod" startAt="5"/>
            </a:pPr>
            <a:r>
              <a:rPr lang="ru-RU" sz="2000" b="1" dirty="0">
                <a:solidFill>
                  <a:srgbClr val="0070C0"/>
                </a:solidFill>
              </a:rPr>
              <a:t>С 1 сентября право на обучение по индивидуальному учебному плану в школе предоставляется любому обучающемуся независимо от причин возникновения потребности в обучении;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6.	14 июля Президент России Владимир Путин подписал закон о создании российского движения детей и молодежи. Движение выступает в качестве инструмента объединения существующих детских общественных организаций как федерального, так регионального и местного уровней, которые на протяжении многих лет воспитывали детей и подростков России.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9D4EA8-BB15-A8A0-31B7-7711610B8964}"/>
              </a:ext>
            </a:extLst>
          </p:cNvPr>
          <p:cNvSpPr txBox="1"/>
          <p:nvPr/>
        </p:nvSpPr>
        <p:spPr>
          <a:xfrm>
            <a:off x="577215" y="334309"/>
            <a:ext cx="74409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с 1 сентября вступают в силу важные законодательные изменения в сфере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28995050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8956" y="0"/>
            <a:ext cx="732418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  <a:t>Оздоровительная кампания</a:t>
            </a:r>
          </a:p>
          <a:p>
            <a:pPr algn="ctr"/>
            <a:r>
              <a:rPr lang="ru-RU" sz="40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anose="02030602050306030303" pitchFamily="18" charset="0"/>
              </a:rPr>
              <a:t> 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90" y="762716"/>
            <a:ext cx="2158139" cy="1378343"/>
          </a:xfrm>
          <a:prstGeom prst="rect">
            <a:avLst/>
          </a:prstGeom>
          <a:effectLst>
            <a:softEdge rad="2159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33" y="5493456"/>
            <a:ext cx="1862477" cy="1485417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303" y="0"/>
            <a:ext cx="2206697" cy="1293137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EBB46E2-10BA-04AE-315B-E358DD35F175}"/>
              </a:ext>
            </a:extLst>
          </p:cNvPr>
          <p:cNvSpPr txBox="1"/>
          <p:nvPr/>
        </p:nvSpPr>
        <p:spPr>
          <a:xfrm>
            <a:off x="235390" y="2371060"/>
            <a:ext cx="1053686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Сегодня еще рано говорить о полноценных итогах оздоровительной кампании в целом за год. Впереди осенние школьные лагеря и санаторно-курортный отдых детей. Но, остановиться      на      особенностях      нынешней летней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ru-RU" dirty="0"/>
              <a:t>оздоровительной кампании считаю необходимым.</a:t>
            </a:r>
          </a:p>
          <a:p>
            <a:r>
              <a:rPr lang="ru-RU" dirty="0"/>
              <a:t>На базе учреждений функционируют досуговые и спортивные площадки с ежемесячным охватом не менее 25 % учащихся, более 85 % учащихся  обеспечены охватом занятости в летний период,  в том числе отдыхом в загородных лагерях Дагестана по выделенным квотам (отчеты об охвате сдаются своевременно в министерство образования и науки РД). </a:t>
            </a:r>
          </a:p>
          <a:p>
            <a:r>
              <a:rPr lang="ru-RU" dirty="0"/>
              <a:t>	Для работы досуговых и спортивных площадок разработаны программы для создания условий содержательного отдыха, укрепления физического, психологического и эмоционального здоровья детей, развития творческого потенциала детей, занятия их физической культурой, спортом и туризмом, формирования у обучающихся навыков здорового образа жизни. Программы включают с себя разноплановую деятельность, объединяют различные направления оздоровления, образования, воспитания. Педагоги ведут воспитательно-профилактическую и оздоровительную.</a:t>
            </a:r>
          </a:p>
        </p:txBody>
      </p:sp>
    </p:spTree>
    <p:extLst>
      <p:ext uri="{BB962C8B-B14F-4D97-AF65-F5344CB8AC3E}">
        <p14:creationId xmlns:p14="http://schemas.microsoft.com/office/powerpoint/2010/main" val="42452124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EE7462-6010-4B18-06D2-8D60BF5E4E14}"/>
              </a:ext>
            </a:extLst>
          </p:cNvPr>
          <p:cNvSpPr txBox="1"/>
          <p:nvPr/>
        </p:nvSpPr>
        <p:spPr>
          <a:xfrm>
            <a:off x="294290" y="1378354"/>
            <a:ext cx="11204027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/>
            <a:r>
              <a:rPr lang="ru-RU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обеспечение комплексной безопасности образовательных организаций;</a:t>
            </a:r>
            <a:endParaRPr lang="ru-RU" sz="1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ru-RU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продолжение деятельности организаций в рамках государственных стандартов на основе образовательной программы организации;</a:t>
            </a:r>
            <a:endParaRPr lang="ru-RU" sz="1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ru-RU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создание кадровых, организационно-методических, мотивационных и информационных условий;</a:t>
            </a:r>
            <a:endParaRPr lang="ru-RU" sz="1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ru-RU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использование результатов оценочных процедур в повышении квалификации учителей и переподготовки кадров;</a:t>
            </a:r>
            <a:endParaRPr lang="ru-RU" sz="1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ru-RU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участие образовательных организаций и педагогических работников в грантовых конкурсах;</a:t>
            </a:r>
            <a:endParaRPr lang="ru-RU" sz="1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ru-RU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охват дополнительным образованием детей от 5 до 7 лет;</a:t>
            </a:r>
            <a:endParaRPr lang="ru-RU" sz="1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ru-RU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обеспечение преемственности детских садов и школ;</a:t>
            </a:r>
            <a:endParaRPr lang="ru-RU" sz="1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ru-RU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объективное проведение оценочных процедур – ВПР, ОГЭ, ЕГЭ;</a:t>
            </a:r>
            <a:endParaRPr lang="ru-RU" sz="1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ru-RU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обновление инфраструктуры в целях поддержки детей с ограниченными возможностями здоровья;</a:t>
            </a:r>
            <a:endParaRPr lang="ru-RU" sz="1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ru-RU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 формирование навыков здорового образа жизни обучающихся, включая развитие физкультурно-спортивного воспитания и модернизацию спортивной инфраструктуры образовательных организаций;</a:t>
            </a:r>
            <a:endParaRPr lang="ru-RU" sz="1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ru-RU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выявление и поддержка одаренных детей через участие в различных мероприятиях, конкурсах, олимпиадах, проектах, а также путем организации дополнительного образования во внеурочное время;</a:t>
            </a:r>
            <a:endParaRPr lang="ru-RU" sz="14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71170" algn="just">
              <a:tabLst>
                <a:tab pos="5777230" algn="l"/>
              </a:tabLst>
            </a:pP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50C564E-75D4-BB99-7AC0-EA2A448A9A10}"/>
              </a:ext>
            </a:extLst>
          </p:cNvPr>
          <p:cNvSpPr/>
          <p:nvPr/>
        </p:nvSpPr>
        <p:spPr>
          <a:xfrm>
            <a:off x="223284" y="340243"/>
            <a:ext cx="11855301" cy="7974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ОСНОВНЫЕ ЗАДАЧИ НА НОВЫЙ УЧЕБНЫЙ ГОД: </a:t>
            </a:r>
          </a:p>
        </p:txBody>
      </p:sp>
    </p:spTree>
    <p:extLst>
      <p:ext uri="{BB962C8B-B14F-4D97-AF65-F5344CB8AC3E}">
        <p14:creationId xmlns:p14="http://schemas.microsoft.com/office/powerpoint/2010/main" val="20439108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871A68E-AE7B-7925-CDC9-84604DE222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12582" y="3163186"/>
            <a:ext cx="3134106" cy="3429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1BF98A-1D77-9A45-CDE8-E765714E24CA}"/>
              </a:ext>
            </a:extLst>
          </p:cNvPr>
          <p:cNvSpPr txBox="1"/>
          <p:nvPr/>
        </p:nvSpPr>
        <p:spPr>
          <a:xfrm>
            <a:off x="733648" y="544759"/>
            <a:ext cx="8952612" cy="4886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69265" marR="478790" indent="450850" algn="just">
              <a:lnSpc>
                <a:spcPct val="98000"/>
              </a:lnSpc>
              <a:spcBef>
                <a:spcPts val="10"/>
              </a:spcBef>
              <a:spcAft>
                <a:spcPts val="0"/>
              </a:spcAft>
            </a:pPr>
            <a:r>
              <a:rPr lang="ru-RU" sz="24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2400" b="1" i="1" kern="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поздравляю</a:t>
            </a:r>
            <a:r>
              <a:rPr lang="ru-RU" sz="2400" b="1" i="1" kern="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вас</a:t>
            </a:r>
            <a:r>
              <a:rPr lang="ru-RU" sz="2400" b="1" i="1" kern="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b="1" i="1" kern="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началом</a:t>
            </a:r>
            <a:r>
              <a:rPr lang="ru-RU" sz="2400" b="1" i="1" kern="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нового</a:t>
            </a:r>
            <a:r>
              <a:rPr lang="ru-RU" sz="2400" b="1" i="1" kern="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учебного</a:t>
            </a:r>
            <a:r>
              <a:rPr lang="ru-RU" sz="2400" b="1" i="1" kern="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года.</a:t>
            </a:r>
            <a:endParaRPr lang="ru-RU" sz="3600" b="1" i="1" kern="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9265" marR="471805" algn="just">
              <a:spcAft>
                <a:spcPts val="0"/>
              </a:spcAft>
            </a:pPr>
            <a:r>
              <a:rPr lang="ru-RU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Коллеги, здоровья, оптимизма, покорения всех</a:t>
            </a:r>
            <a:r>
              <a:rPr lang="ru-RU" sz="2400" b="1" i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вершин,</a:t>
            </a:r>
            <a:r>
              <a:rPr lang="ru-RU" sz="2400" b="1" i="1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любви</a:t>
            </a:r>
            <a:r>
              <a:rPr lang="ru-RU" sz="2400" b="1" i="1" spc="-1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b="1" i="1" spc="2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благополучия. </a:t>
            </a:r>
            <a:r>
              <a:rPr lang="ru-RU" sz="2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Желаю, чтобы ваш совместный труд с вашими учениками всегда был результативным, радовал всех участников процесса и оставлял в вас чувство удовлетворения, теплоты и благодарности друг к другу.</a:t>
            </a:r>
            <a:endParaRPr lang="ru-RU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480060" algn="just">
              <a:spcBef>
                <a:spcPts val="10"/>
              </a:spcBef>
              <a:spcAft>
                <a:spcPts val="0"/>
              </a:spcAft>
            </a:pPr>
            <a:r>
              <a:rPr lang="ru-RU" sz="24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9265" marR="473075" indent="450850" algn="just">
              <a:spcBef>
                <a:spcPts val="10"/>
              </a:spcBef>
            </a:pPr>
            <a:r>
              <a:rPr lang="ru-RU" sz="24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b="1" i="1" kern="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как</a:t>
            </a:r>
            <a:r>
              <a:rPr lang="ru-RU" sz="2400" b="1" i="1" kern="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бы</a:t>
            </a:r>
            <a:r>
              <a:rPr lang="ru-RU" sz="2400" b="1" i="1" kern="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</a:t>
            </a:r>
            <a:r>
              <a:rPr lang="ru-RU" sz="2400" b="1" i="1" kern="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было</a:t>
            </a:r>
            <a:r>
              <a:rPr lang="ru-RU" sz="2400" b="1" i="1" kern="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трудно</a:t>
            </a:r>
            <a:r>
              <a:rPr lang="ru-RU" sz="2400" b="1" i="1" kern="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нам,</a:t>
            </a:r>
            <a:r>
              <a:rPr lang="ru-RU" sz="2400" b="1" i="1" kern="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педагогам</a:t>
            </a:r>
            <a:r>
              <a:rPr lang="ru-RU" sz="2400" b="1" i="1" kern="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400" b="1" i="1" kern="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современном</a:t>
            </a:r>
            <a:r>
              <a:rPr lang="ru-RU" sz="2400" b="1" i="1" kern="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мире</a:t>
            </a:r>
            <a:r>
              <a:rPr lang="ru-RU" sz="2400" b="1" i="1" kern="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цифр</a:t>
            </a:r>
            <a:r>
              <a:rPr lang="ru-RU" sz="2400" b="1" i="1" kern="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b="1" i="1" kern="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сущностей,</a:t>
            </a:r>
            <a:r>
              <a:rPr lang="ru-RU" sz="2400" b="1" i="1" kern="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u="heavy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миссией</a:t>
            </a:r>
            <a:r>
              <a:rPr lang="ru-RU" sz="2400" b="1" i="1" kern="0" spc="-48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педагога всегда</a:t>
            </a:r>
            <a:r>
              <a:rPr lang="ru-RU" sz="2400" b="1" i="1" kern="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было, есть</a:t>
            </a:r>
            <a:r>
              <a:rPr lang="ru-RU" sz="2400" b="1" i="1" kern="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b="1" i="1" kern="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остается быть</a:t>
            </a:r>
            <a:r>
              <a:rPr lang="ru-RU" sz="2400" b="1" i="1" kern="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2400" b="1" i="1" kern="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детей </a:t>
            </a:r>
            <a:r>
              <a:rPr lang="ru-RU" sz="2400" b="1" i="1" u="heavy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первым человеком</a:t>
            </a:r>
            <a:r>
              <a:rPr lang="ru-RU" sz="24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чтобы они черпали в</a:t>
            </a:r>
            <a:r>
              <a:rPr lang="ru-RU" sz="2400" b="1" i="1" kern="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нас силу, видели в нас людей, достойных</a:t>
            </a:r>
            <a:r>
              <a:rPr lang="ru-RU" sz="2400" b="1" i="1" kern="0" spc="5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внимания</a:t>
            </a:r>
            <a:r>
              <a:rPr lang="ru-RU" sz="2400" b="1" i="1" kern="0" spc="5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400" b="1" i="1" kern="0" spc="-1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уважения!</a:t>
            </a:r>
            <a:endParaRPr lang="ru-RU" sz="3600" b="1" i="1" kern="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69265" marR="473075" indent="450850" algn="just">
              <a:spcBef>
                <a:spcPts val="10"/>
              </a:spcBef>
            </a:pPr>
            <a:r>
              <a:rPr lang="ru-RU" sz="24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новым учебным годом вас.</a:t>
            </a:r>
            <a:endParaRPr lang="ru-RU" sz="3600" b="1" i="1" kern="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932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6F97712-6B94-DF35-8D5A-8A1CA5E5DDEA}"/>
              </a:ext>
            </a:extLst>
          </p:cNvPr>
          <p:cNvSpPr/>
          <p:nvPr/>
        </p:nvSpPr>
        <p:spPr>
          <a:xfrm>
            <a:off x="1033272" y="219456"/>
            <a:ext cx="8209026" cy="905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62B8FF-4DBE-F634-E446-E6950A53E575}"/>
              </a:ext>
            </a:extLst>
          </p:cNvPr>
          <p:cNvSpPr txBox="1"/>
          <p:nvPr/>
        </p:nvSpPr>
        <p:spPr>
          <a:xfrm>
            <a:off x="1300734" y="1093048"/>
            <a:ext cx="6094476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	</a:t>
            </a:r>
            <a:r>
              <a:rPr lang="ru-RU" sz="2000" b="1" dirty="0">
                <a:solidFill>
                  <a:srgbClr val="0070C0"/>
                </a:solidFill>
              </a:rPr>
              <a:t>Это проект, в центре которого находится ученик. Основа проекта – учитель, педагогический коллектив, инфраструктура и школьный климат, который важно каждому школьнику. Проект отвечает на вопрос: Как, в каких условиях учить.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	В проекте сформулированы 8 основных треков и 73 критерия, которые определяют: а что такое сегодняшняя школа в Российской Федерации? </a:t>
            </a:r>
          </a:p>
          <a:p>
            <a:r>
              <a:rPr lang="ru-RU" dirty="0"/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EF1DBA-3EBD-D6F6-5A8F-9C397D70FE7A}"/>
              </a:ext>
            </a:extLst>
          </p:cNvPr>
          <p:cNvSpPr txBox="1"/>
          <p:nvPr/>
        </p:nvSpPr>
        <p:spPr>
          <a:xfrm>
            <a:off x="1922526" y="262051"/>
            <a:ext cx="60944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 сентябре 2022 года по всей России стартует проект «Школа </a:t>
            </a:r>
            <a:r>
              <a:rPr lang="ru-RU" sz="2400" dirty="0" err="1">
                <a:solidFill>
                  <a:schemeClr val="bg1"/>
                </a:solidFill>
              </a:rPr>
              <a:t>Минпросвещения</a:t>
            </a:r>
            <a:r>
              <a:rPr lang="ru-RU" sz="2400" dirty="0">
                <a:solidFill>
                  <a:schemeClr val="bg1"/>
                </a:solidFill>
              </a:rPr>
              <a:t> России».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5942D9-D113-57AE-1342-ABF47DC48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88" y="1348549"/>
            <a:ext cx="3640836" cy="17329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4101A5A-3323-1D4C-2287-380EE2C90F9D}"/>
              </a:ext>
            </a:extLst>
          </p:cNvPr>
          <p:cNvSpPr txBox="1"/>
          <p:nvPr/>
        </p:nvSpPr>
        <p:spPr>
          <a:xfrm>
            <a:off x="4857750" y="3995678"/>
            <a:ext cx="670026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Проект «Школа </a:t>
            </a:r>
            <a:r>
              <a:rPr lang="ru-RU" sz="2000" b="1" dirty="0" err="1">
                <a:solidFill>
                  <a:srgbClr val="0070C0"/>
                </a:solidFill>
              </a:rPr>
              <a:t>Минпросвещения</a:t>
            </a:r>
            <a:r>
              <a:rPr lang="ru-RU" sz="2000" b="1" dirty="0">
                <a:solidFill>
                  <a:srgbClr val="0070C0"/>
                </a:solidFill>
              </a:rPr>
              <a:t> России» позволит интегрировать все нормативные документы и сформировать единую позицию по содержанию образования, организации воспитательной работы, профориентации и развитию школьников.</a:t>
            </a:r>
          </a:p>
          <a:p>
            <a:r>
              <a:rPr lang="ru-RU" sz="2000" b="1" dirty="0">
                <a:solidFill>
                  <a:srgbClr val="0070C0"/>
                </a:solidFill>
              </a:rPr>
              <a:t>	Цель проекта – создание равных качественных условий обучения и воспитания для каждого школьника независимо от места нахождения образовательной организации.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E9DB678-FC48-BEBC-272A-DECFF2590A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972" y="4388536"/>
            <a:ext cx="3429000" cy="19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10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D0A04D7-9D37-C63C-A6A9-56E135B083BB}"/>
              </a:ext>
            </a:extLst>
          </p:cNvPr>
          <p:cNvSpPr/>
          <p:nvPr/>
        </p:nvSpPr>
        <p:spPr>
          <a:xfrm>
            <a:off x="576072" y="877824"/>
            <a:ext cx="7260336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7307F8-4F57-46FD-9122-F4DCCB339E44}"/>
              </a:ext>
            </a:extLst>
          </p:cNvPr>
          <p:cNvSpPr txBox="1"/>
          <p:nvPr/>
        </p:nvSpPr>
        <p:spPr>
          <a:xfrm>
            <a:off x="649224" y="2153519"/>
            <a:ext cx="736092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  <a:r>
              <a:rPr lang="ru-RU" sz="2000" b="1" dirty="0">
                <a:solidFill>
                  <a:srgbClr val="0070C0"/>
                </a:solidFill>
              </a:rPr>
              <a:t>В 2021 году Указом Президента России утверждена Стратегия национальной безопасности Российской Федерации, в которой определены национальные интересы и стратегические приоритеты. Сохранение духовно-нравственных, культурно-исторических, семейных ценностей нашего народа лежит в основе образования и воспитания подрастающего поколения.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F2741D-458D-4FE4-42F5-BFF9F2635D42}"/>
              </a:ext>
            </a:extLst>
          </p:cNvPr>
          <p:cNvSpPr txBox="1"/>
          <p:nvPr/>
        </p:nvSpPr>
        <p:spPr>
          <a:xfrm>
            <a:off x="998982" y="1010519"/>
            <a:ext cx="66179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Цикл внеурочных занятий для обучающихся «Разговоры о важном». Новый проект </a:t>
            </a:r>
            <a:r>
              <a:rPr lang="ru-RU" sz="2000" dirty="0" err="1">
                <a:solidFill>
                  <a:schemeClr val="bg1"/>
                </a:solidFill>
              </a:rPr>
              <a:t>Минпросвещения</a:t>
            </a:r>
            <a:r>
              <a:rPr lang="ru-RU" sz="2000" dirty="0">
                <a:solidFill>
                  <a:schemeClr val="bg1"/>
                </a:solidFill>
              </a:rPr>
              <a:t> России.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36CB5D7-B0B6-E8B0-2B21-7261FC2D4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582" y="661192"/>
            <a:ext cx="3506346" cy="31061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590AAF-741B-E8B4-077F-AFD9D5386920}"/>
              </a:ext>
            </a:extLst>
          </p:cNvPr>
          <p:cNvSpPr txBox="1"/>
          <p:nvPr/>
        </p:nvSpPr>
        <p:spPr>
          <a:xfrm>
            <a:off x="5205222" y="4131070"/>
            <a:ext cx="656920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</a:rPr>
              <a:t>На платформе «Единое содержание общего образования» методические материалы для классных руководителей на сентябрь месяц уже размещены. С учетом возрастных особенностей учащихся подготовлены сценарии занятий (логика, ориентиры, хронометраж, мультимедиа, видеоролики) и методические рекомендации (на чем сделать акцент, чему уделить внимание, к каким результатам надо прийти).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27C4341-DA5B-2DB1-3ABE-A182FF4AA386}"/>
              </a:ext>
            </a:extLst>
          </p:cNvPr>
          <p:cNvSpPr/>
          <p:nvPr/>
        </p:nvSpPr>
        <p:spPr>
          <a:xfrm>
            <a:off x="438912" y="4131070"/>
            <a:ext cx="4608576" cy="706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10EA6D-7B4B-9C45-6915-1019A37E204E}"/>
              </a:ext>
            </a:extLst>
          </p:cNvPr>
          <p:cNvSpPr txBox="1"/>
          <p:nvPr/>
        </p:nvSpPr>
        <p:spPr>
          <a:xfrm>
            <a:off x="438912" y="4271587"/>
            <a:ext cx="46085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https://apkpro.ru/razgovory-o-vazhnom/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1CF0193-3B5F-222C-D2B6-9160CB21A4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" y="5847481"/>
            <a:ext cx="4608576" cy="70610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DAD2B1E-A3BE-09ED-28F6-1B66D5588E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6" y="4970854"/>
            <a:ext cx="4651248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247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322670-CCDB-31E9-A59A-EB64FBE75F2F}"/>
              </a:ext>
            </a:extLst>
          </p:cNvPr>
          <p:cNvSpPr txBox="1"/>
          <p:nvPr/>
        </p:nvSpPr>
        <p:spPr>
          <a:xfrm>
            <a:off x="381000" y="2010537"/>
            <a:ext cx="469392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С 01 сентября новая учебная неделя будет начинаться с поднятия Государственного флага и исполнения Государственного гимна России. Мы поддерживаем инициативу </a:t>
            </a:r>
            <a:r>
              <a:rPr lang="ru-RU" b="1" dirty="0" err="1">
                <a:solidFill>
                  <a:srgbClr val="0070C0"/>
                </a:solidFill>
              </a:rPr>
              <a:t>Минпросвещения</a:t>
            </a:r>
            <a:r>
              <a:rPr lang="ru-RU" b="1" dirty="0">
                <a:solidFill>
                  <a:srgbClr val="0070C0"/>
                </a:solidFill>
              </a:rPr>
              <a:t> России по продвижению патриотической символики. Необходимо обучать детей достойному отношению к символам нашей страны.. Введение этой традиции должно стать важным элементом, формирующим патриотизм.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E2E0BB-12B2-822E-0AE9-CD82266E28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09"/>
          <a:stretch/>
        </p:blipFill>
        <p:spPr>
          <a:xfrm>
            <a:off x="381000" y="428625"/>
            <a:ext cx="4693920" cy="141846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DE6087-8362-99DF-7060-E7A139944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4872859"/>
            <a:ext cx="4590288" cy="19211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9CD5F5-253B-BE7A-A95E-0A421D259E2B}"/>
              </a:ext>
            </a:extLst>
          </p:cNvPr>
          <p:cNvSpPr txBox="1"/>
          <p:nvPr/>
        </p:nvSpPr>
        <p:spPr>
          <a:xfrm>
            <a:off x="5714999" y="1551551"/>
            <a:ext cx="609447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С 01 сентября в  образовательных организациях реализуется пилотный проект по внедрению в школы ставок советников директоров в рамках федерального проекта «Патриотическое воспитание граждан Российской Федерации». В соответствии с поручением Президента России с 01 сентября 2022 года ставки советников по воспитанию должны быть введены в штатное расписание  общеобразовательных организаций района.</a:t>
            </a:r>
          </a:p>
          <a:p>
            <a:r>
              <a:rPr lang="ru-RU" b="1" dirty="0">
                <a:solidFill>
                  <a:srgbClr val="0070C0"/>
                </a:solidFill>
              </a:rPr>
              <a:t>	Претенденты на новые должности прошли отбор через всероссийский конкурс «Навигаторы детства». Отобранные специалисты прошли обучение.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F267F89-8819-8E11-7BA3-FEE1D589B3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9" y="469201"/>
            <a:ext cx="6263641" cy="115843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1D25102-8764-3127-C74D-1AAAC15029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728" y="4872858"/>
            <a:ext cx="5984747" cy="19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296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65B4BA3-A71D-62C0-7921-F1E3BA40C713}"/>
              </a:ext>
            </a:extLst>
          </p:cNvPr>
          <p:cNvSpPr txBox="1"/>
          <p:nvPr/>
        </p:nvSpPr>
        <p:spPr>
          <a:xfrm>
            <a:off x="298704" y="1559159"/>
            <a:ext cx="1159459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И, наконец, с 1сентября 2022 года вступают в силу новые Федеральные Государственные Образовательные стандарты начального и основного общего образования. Приказ </a:t>
            </a:r>
            <a:r>
              <a:rPr lang="ru-RU" b="1" dirty="0" err="1">
                <a:solidFill>
                  <a:srgbClr val="0070C0"/>
                </a:solidFill>
              </a:rPr>
              <a:t>Минпросвещения</a:t>
            </a:r>
            <a:r>
              <a:rPr lang="ru-RU" b="1" dirty="0">
                <a:solidFill>
                  <a:srgbClr val="0070C0"/>
                </a:solidFill>
              </a:rPr>
              <a:t> России №286 и 287 от 31.05.2021 года.</a:t>
            </a:r>
          </a:p>
          <a:p>
            <a:r>
              <a:rPr lang="ru-RU" b="1" dirty="0">
                <a:solidFill>
                  <a:srgbClr val="0070C0"/>
                </a:solidFill>
              </a:rPr>
              <a:t>Ключевые изменения новых стандартов:</a:t>
            </a:r>
          </a:p>
          <a:p>
            <a:r>
              <a:rPr lang="ru-RU" b="1" dirty="0">
                <a:solidFill>
                  <a:srgbClr val="0070C0"/>
                </a:solidFill>
              </a:rPr>
              <a:t>- описаны требования к предметным результатам,</a:t>
            </a:r>
          </a:p>
          <a:p>
            <a:r>
              <a:rPr lang="ru-RU" b="1" dirty="0">
                <a:solidFill>
                  <a:srgbClr val="0070C0"/>
                </a:solidFill>
              </a:rPr>
              <a:t>- требования к структуре рабочих программ по предметам и внеурочной деятельности будут едиными (это облегчит переход ученика из одной школы в другую),</a:t>
            </a:r>
          </a:p>
          <a:p>
            <a:r>
              <a:rPr lang="ru-RU" b="1" dirty="0">
                <a:solidFill>
                  <a:srgbClr val="0070C0"/>
                </a:solidFill>
              </a:rPr>
              <a:t>- для ускоренного обучения детей по индивидуальным планам допускается сокращение времени обучения,</a:t>
            </a:r>
          </a:p>
          <a:p>
            <a:r>
              <a:rPr lang="ru-RU" b="1" dirty="0">
                <a:solidFill>
                  <a:srgbClr val="0070C0"/>
                </a:solidFill>
              </a:rPr>
              <a:t>- изменятся минимальные и максимальные границы аудиторной нагрузки,</a:t>
            </a:r>
          </a:p>
          <a:p>
            <a:r>
              <a:rPr lang="ru-RU" b="1" dirty="0">
                <a:solidFill>
                  <a:srgbClr val="0070C0"/>
                </a:solidFill>
              </a:rPr>
              <a:t>- изучение родного и второго иностранного языка станет возможным только, если в школе созданы для этого условия и только по письменному заявлению и согласию родителей.</a:t>
            </a:r>
          </a:p>
          <a:p>
            <a:r>
              <a:rPr lang="ru-RU" b="1" dirty="0">
                <a:solidFill>
                  <a:srgbClr val="0070C0"/>
                </a:solidFill>
              </a:rPr>
              <a:t>- достижение планируемых образовательных результатов возможно через урочную и внеурочную деятельность. В стандарте на всех уровнях образования выделено до 10 часов на занятия внеурочной деятельности. На федеральном уровне определено, как можно эффективно распределить эти часы в неделю, чтобы учесть все образовательные потребности школы, детей и родителей.</a:t>
            </a:r>
          </a:p>
          <a:p>
            <a:r>
              <a:rPr lang="ru-RU" b="1" dirty="0">
                <a:solidFill>
                  <a:srgbClr val="0070C0"/>
                </a:solidFill>
              </a:rPr>
              <a:t>- Новый ФГОС вступает в силу поступательно. С 1 сентября это будут 1 и 5 классы.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E70604-4634-5EFF-4335-C99BF7B071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4" y="155448"/>
            <a:ext cx="11483393" cy="140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71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5A464E-1E48-6430-1599-21CC42972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720" y="2926080"/>
            <a:ext cx="6812280" cy="246011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0F6982-7917-A1FF-8D30-368B51A8C8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86"/>
          <a:stretch/>
        </p:blipFill>
        <p:spPr>
          <a:xfrm>
            <a:off x="277368" y="465963"/>
            <a:ext cx="6004560" cy="2460117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814BEC3-2E24-B7EE-2C74-4C72E355189E}"/>
              </a:ext>
            </a:extLst>
          </p:cNvPr>
          <p:cNvSpPr/>
          <p:nvPr/>
        </p:nvSpPr>
        <p:spPr>
          <a:xfrm>
            <a:off x="649224" y="5733288"/>
            <a:ext cx="11055096" cy="594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35FA2B-476B-162F-F0CF-C5577D1AAE4F}"/>
              </a:ext>
            </a:extLst>
          </p:cNvPr>
          <p:cNvSpPr txBox="1"/>
          <p:nvPr/>
        </p:nvSpPr>
        <p:spPr>
          <a:xfrm>
            <a:off x="861822" y="5664815"/>
            <a:ext cx="104683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 сентября текущего года нас настигают новые системы мониторинга, в том числе мотивирующий мониторинг Министерства образования и науки РД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96979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3782</TotalTime>
  <Words>5166</Words>
  <Application>Microsoft Office PowerPoint</Application>
  <PresentationFormat>Широкоэкранный</PresentationFormat>
  <Paragraphs>364</Paragraphs>
  <Slides>42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54" baseType="lpstr">
      <vt:lpstr>Arial</vt:lpstr>
      <vt:lpstr>Book Antiqua</vt:lpstr>
      <vt:lpstr>Bookman Old Style</vt:lpstr>
      <vt:lpstr>Calibri</vt:lpstr>
      <vt:lpstr>Calibri Light</vt:lpstr>
      <vt:lpstr>Cambria</vt:lpstr>
      <vt:lpstr>Constantia</vt:lpstr>
      <vt:lpstr>Monotype Corsiva</vt:lpstr>
      <vt:lpstr>Symbol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Svetlana</cp:lastModifiedBy>
  <cp:revision>248</cp:revision>
  <dcterms:created xsi:type="dcterms:W3CDTF">2018-08-08T06:02:14Z</dcterms:created>
  <dcterms:modified xsi:type="dcterms:W3CDTF">2022-09-12T07:33:41Z</dcterms:modified>
</cp:coreProperties>
</file>